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0" r:id="rId2"/>
    <p:sldId id="343" r:id="rId3"/>
    <p:sldId id="381" r:id="rId4"/>
    <p:sldId id="382" r:id="rId5"/>
    <p:sldId id="376" r:id="rId6"/>
    <p:sldId id="358" r:id="rId7"/>
    <p:sldId id="371" r:id="rId8"/>
    <p:sldId id="345" r:id="rId9"/>
    <p:sldId id="375" r:id="rId10"/>
    <p:sldId id="373" r:id="rId11"/>
    <p:sldId id="374" r:id="rId12"/>
    <p:sldId id="353" r:id="rId13"/>
    <p:sldId id="354" r:id="rId14"/>
    <p:sldId id="377" r:id="rId15"/>
    <p:sldId id="337" r:id="rId16"/>
    <p:sldId id="367" r:id="rId17"/>
    <p:sldId id="384" r:id="rId18"/>
    <p:sldId id="338" r:id="rId19"/>
    <p:sldId id="364" r:id="rId20"/>
    <p:sldId id="319" r:id="rId21"/>
    <p:sldId id="344" r:id="rId22"/>
    <p:sldId id="380" r:id="rId23"/>
    <p:sldId id="365" r:id="rId24"/>
    <p:sldId id="385" r:id="rId25"/>
    <p:sldId id="368" r:id="rId26"/>
    <p:sldId id="386" r:id="rId27"/>
    <p:sldId id="341" r:id="rId28"/>
    <p:sldId id="379" r:id="rId29"/>
    <p:sldId id="378" r:id="rId30"/>
    <p:sldId id="383" r:id="rId31"/>
    <p:sldId id="387" r:id="rId32"/>
    <p:sldId id="324" r:id="rId33"/>
    <p:sldId id="349" r:id="rId34"/>
  </p:sldIdLst>
  <p:sldSz cx="12192000" cy="6858000"/>
  <p:notesSz cx="6797675" cy="9982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7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38810-7DFB-4207-9F14-CC41C08A4A49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9A3D5-56AF-40FB-97FE-8AFB616234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383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8C120-E166-411F-9665-3C149F735B5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DEDB3-239D-4338-8464-F785C4653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61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C58251-9680-4551-8A57-1FA1F2425FC1}" type="slidenum">
              <a:rPr lang="it-IT" altLang="it-IT" smtClean="0"/>
              <a:pPr>
                <a:spcBef>
                  <a:spcPct val="0"/>
                </a:spcBef>
              </a:pPr>
              <a:t>20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2784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19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37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31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66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30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0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13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79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34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FCF9-3919-4650-95F3-ABE2B3C8EE9D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8B61-496B-4270-BEB0-8B72AF2C2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10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937324"/>
            <a:ext cx="9144000" cy="1183628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Uso, riuso e abuso dei media digitali</a:t>
            </a:r>
            <a:r>
              <a:rPr lang="it-IT" sz="4400" dirty="0">
                <a:solidFill>
                  <a:srgbClr val="C00000"/>
                </a:solidFill>
              </a:rPr>
              <a:t>:</a:t>
            </a:r>
            <a:br>
              <a:rPr lang="it-IT" sz="4400" dirty="0">
                <a:solidFill>
                  <a:srgbClr val="C00000"/>
                </a:solidFill>
              </a:rPr>
            </a:br>
            <a:r>
              <a:rPr lang="it-IT" sz="4400" i="1" dirty="0">
                <a:solidFill>
                  <a:srgbClr val="C00000"/>
                </a:solidFill>
              </a:rPr>
              <a:t>la </a:t>
            </a:r>
            <a:r>
              <a:rPr lang="it-IT" sz="4400" i="1" dirty="0" err="1">
                <a:solidFill>
                  <a:srgbClr val="C00000"/>
                </a:solidFill>
              </a:rPr>
              <a:t>digital</a:t>
            </a:r>
            <a:r>
              <a:rPr lang="it-IT" sz="4400" i="1" dirty="0">
                <a:solidFill>
                  <a:srgbClr val="C00000"/>
                </a:solidFill>
              </a:rPr>
              <a:t> </a:t>
            </a:r>
            <a:r>
              <a:rPr lang="it-IT" sz="4400" i="1" dirty="0" err="1">
                <a:solidFill>
                  <a:srgbClr val="C00000"/>
                </a:solidFill>
              </a:rPr>
              <a:t>education</a:t>
            </a:r>
            <a:r>
              <a:rPr lang="it-IT" sz="4400" i="1" dirty="0">
                <a:solidFill>
                  <a:srgbClr val="C00000"/>
                </a:solidFill>
              </a:rPr>
              <a:t> per un nuovo</a:t>
            </a:r>
            <a:br>
              <a:rPr lang="it-IT" sz="4400" i="1" dirty="0">
                <a:solidFill>
                  <a:srgbClr val="C00000"/>
                </a:solidFill>
              </a:rPr>
            </a:br>
            <a:r>
              <a:rPr lang="it-IT" sz="4400" i="1" dirty="0">
                <a:solidFill>
                  <a:srgbClr val="C00000"/>
                </a:solidFill>
              </a:rPr>
              <a:t>approccio al sé e alla conoscenza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696482"/>
            <a:ext cx="9144000" cy="5161518"/>
          </a:xfrm>
        </p:spPr>
        <p:txBody>
          <a:bodyPr>
            <a:normAutofit lnSpcReduction="10000"/>
          </a:bodyPr>
          <a:lstStyle/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sz="1800" dirty="0" smtClean="0">
              <a:solidFill>
                <a:srgbClr val="002060"/>
              </a:solidFill>
            </a:endParaRPr>
          </a:p>
          <a:p>
            <a:endParaRPr lang="it-IT" sz="1800" dirty="0" smtClean="0">
              <a:solidFill>
                <a:srgbClr val="002060"/>
              </a:solidFill>
            </a:endParaRPr>
          </a:p>
          <a:p>
            <a:r>
              <a:rPr lang="it-IT" sz="1800" dirty="0" smtClean="0">
                <a:solidFill>
                  <a:srgbClr val="002060"/>
                </a:solidFill>
              </a:rPr>
              <a:t>Alberto Parola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Università di Torino</a:t>
            </a:r>
          </a:p>
          <a:p>
            <a:endParaRPr lang="it-IT" sz="1800" dirty="0">
              <a:solidFill>
                <a:srgbClr val="002060"/>
              </a:solidFill>
            </a:endParaRPr>
          </a:p>
        </p:txBody>
      </p:sp>
      <p:pic>
        <p:nvPicPr>
          <p:cNvPr id="4" name="Picture 2" descr="shutterstock_72441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98" y="2206142"/>
            <a:ext cx="584600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1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L’insegnante informato insegna meglio</a:t>
            </a:r>
            <a:endParaRPr lang="it-IT" sz="6600" b="1" dirty="0" smtClean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… e gli studenti «fiutano» la sua passione per l’insegnamento</a:t>
            </a:r>
            <a:endParaRPr lang="it-IT" sz="3900" i="1" dirty="0">
              <a:solidFill>
                <a:srgbClr val="00B0F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8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EBE</a:t>
            </a:r>
            <a:endParaRPr lang="it-IT" sz="6600" b="1" dirty="0" smtClean="0">
              <a:solidFill>
                <a:srgbClr val="00206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solidFill>
                <a:srgbClr val="00206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err="1" smtClean="0">
                <a:solidFill>
                  <a:srgbClr val="002060"/>
                </a:solidFill>
                <a:latin typeface="Sitka Small" panose="02000505000000020004" pitchFamily="2" charset="0"/>
              </a:rPr>
              <a:t>Evidence</a:t>
            </a:r>
            <a:r>
              <a:rPr lang="it-IT" sz="3900" i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 </a:t>
            </a:r>
            <a:r>
              <a:rPr lang="it-IT" sz="3900" i="1" dirty="0" err="1">
                <a:solidFill>
                  <a:srgbClr val="002060"/>
                </a:solidFill>
                <a:latin typeface="Sitka Small" panose="02000505000000020004" pitchFamily="2" charset="0"/>
              </a:rPr>
              <a:t>B</a:t>
            </a:r>
            <a:r>
              <a:rPr lang="it-IT" sz="3900" i="1" dirty="0" err="1" smtClean="0">
                <a:solidFill>
                  <a:srgbClr val="002060"/>
                </a:solidFill>
                <a:latin typeface="Sitka Small" panose="02000505000000020004" pitchFamily="2" charset="0"/>
              </a:rPr>
              <a:t>ased</a:t>
            </a:r>
            <a:r>
              <a:rPr lang="it-IT" sz="3900" i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 </a:t>
            </a:r>
            <a:r>
              <a:rPr lang="it-IT" sz="3900" i="1" dirty="0" err="1" smtClean="0">
                <a:solidFill>
                  <a:srgbClr val="002060"/>
                </a:solidFill>
                <a:latin typeface="Sitka Small" panose="02000505000000020004" pitchFamily="2" charset="0"/>
              </a:rPr>
              <a:t>Education</a:t>
            </a:r>
            <a:endParaRPr lang="it-IT" sz="3900" i="1" dirty="0" smtClean="0">
              <a:solidFill>
                <a:srgbClr val="00206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John </a:t>
            </a:r>
            <a:r>
              <a:rPr lang="it-IT" sz="3900" i="1" dirty="0" err="1" smtClean="0">
                <a:solidFill>
                  <a:srgbClr val="002060"/>
                </a:solidFill>
                <a:latin typeface="Sitka Small" panose="02000505000000020004" pitchFamily="2" charset="0"/>
              </a:rPr>
              <a:t>Hettie</a:t>
            </a:r>
            <a:endParaRPr lang="it-IT" sz="3900" i="1" dirty="0">
              <a:solidFill>
                <a:srgbClr val="00206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rgbClr val="C00000"/>
                </a:solidFill>
              </a:rPr>
              <a:t>Effetto delle tecnologie </a:t>
            </a:r>
            <a:r>
              <a:rPr lang="it-IT" sz="4900" b="1" dirty="0" smtClean="0">
                <a:solidFill>
                  <a:srgbClr val="C00000"/>
                </a:solidFill>
              </a:rPr>
              <a:t>sugli apprendimenti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i="1" dirty="0" smtClean="0">
                <a:solidFill>
                  <a:srgbClr val="002060"/>
                </a:solidFill>
              </a:rPr>
              <a:t>(</a:t>
            </a:r>
            <a:r>
              <a:rPr lang="it-IT" sz="2700" i="1" dirty="0" err="1" smtClean="0">
                <a:solidFill>
                  <a:srgbClr val="002060"/>
                </a:solidFill>
              </a:rPr>
              <a:t>Hattie</a:t>
            </a:r>
            <a:r>
              <a:rPr lang="it-IT" sz="2700" i="1" dirty="0" smtClean="0">
                <a:solidFill>
                  <a:srgbClr val="002060"/>
                </a:solidFill>
              </a:rPr>
              <a:t>, 2015)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i="1" dirty="0" smtClean="0">
                <a:solidFill>
                  <a:srgbClr val="002060"/>
                </a:solidFill>
              </a:rPr>
              <a:t>FATTORE</a:t>
            </a: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Metodi video-interattivi</a:t>
            </a:r>
            <a:r>
              <a:rPr lang="it-IT" sz="2400" dirty="0" smtClean="0">
                <a:solidFill>
                  <a:srgbClr val="002060"/>
                </a:solidFill>
              </a:rPr>
              <a:t>	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Computer-</a:t>
            </a:r>
            <a:r>
              <a:rPr lang="it-IT" sz="2400" dirty="0" err="1" smtClean="0">
                <a:solidFill>
                  <a:srgbClr val="002060"/>
                </a:solidFill>
              </a:rPr>
              <a:t>Assisted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Instruction</a:t>
            </a:r>
            <a:r>
              <a:rPr lang="it-IT" sz="2400" dirty="0" smtClean="0">
                <a:solidFill>
                  <a:srgbClr val="002060"/>
                </a:solidFill>
              </a:rPr>
              <a:t> (CAI)</a:t>
            </a:r>
          </a:p>
          <a:p>
            <a:r>
              <a:rPr lang="it-IT" sz="2400" dirty="0" err="1" smtClean="0">
                <a:solidFill>
                  <a:srgbClr val="002060"/>
                </a:solidFill>
              </a:rPr>
              <a:t>Intellligent</a:t>
            </a:r>
            <a:r>
              <a:rPr lang="it-IT" sz="2400" dirty="0" smtClean="0">
                <a:solidFill>
                  <a:srgbClr val="002060"/>
                </a:solidFill>
              </a:rPr>
              <a:t> Tutoring System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Giochi/simulazioni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Tecnologie digitali/online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Telefoni cellulari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Uso delle calcolatrici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Uso di </a:t>
            </a:r>
            <a:r>
              <a:rPr lang="it-IT" sz="2400" dirty="0" err="1" smtClean="0">
                <a:solidFill>
                  <a:srgbClr val="002060"/>
                </a:solidFill>
              </a:rPr>
              <a:t>Power</a:t>
            </a:r>
            <a:r>
              <a:rPr lang="it-IT" sz="2400" dirty="0" smtClean="0">
                <a:solidFill>
                  <a:srgbClr val="002060"/>
                </a:solidFill>
              </a:rPr>
              <a:t> Point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Metodi visivi e audiovisivi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i="1" dirty="0" smtClean="0">
                <a:solidFill>
                  <a:srgbClr val="002060"/>
                </a:solidFill>
              </a:rPr>
              <a:t>EFFECT SIZE</a:t>
            </a:r>
          </a:p>
          <a:p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00B050"/>
                </a:solidFill>
              </a:rPr>
              <a:t>.54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.45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.43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.37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.32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.29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.27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.26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.22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2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C00000"/>
                </a:solidFill>
              </a:rPr>
              <a:t>Visible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learning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</a:rPr>
              <a:t>«L’insegnamento e l’apprendimento visibili si hanno quando c’è una pratica intenzionale finalizzata al raggiungimento della padronanza dell’obiettivo, quando viene dato e ricercato feedback, quando ci sono persone attive, appassionate e coinvolgenti che partecipano all’atto di apprendere» (</a:t>
            </a:r>
            <a:r>
              <a:rPr lang="it-IT" dirty="0" err="1" smtClean="0">
                <a:solidFill>
                  <a:srgbClr val="0070C0"/>
                </a:solidFill>
              </a:rPr>
              <a:t>Hattie</a:t>
            </a:r>
            <a:r>
              <a:rPr lang="it-IT" dirty="0" smtClean="0">
                <a:solidFill>
                  <a:srgbClr val="0070C0"/>
                </a:solidFill>
              </a:rPr>
              <a:t>, 2012)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</a:rPr>
              <a:t>L’insegnante «ispirato»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</a:rPr>
              <a:t>Differenza tra comprensione </a:t>
            </a:r>
            <a:r>
              <a:rPr lang="it-IT" i="1" dirty="0" smtClean="0">
                <a:solidFill>
                  <a:srgbClr val="0070C0"/>
                </a:solidFill>
              </a:rPr>
              <a:t>superficiale</a:t>
            </a:r>
            <a:r>
              <a:rPr lang="it-IT" dirty="0" smtClean="0">
                <a:solidFill>
                  <a:srgbClr val="0070C0"/>
                </a:solidFill>
              </a:rPr>
              <a:t> e </a:t>
            </a:r>
            <a:r>
              <a:rPr lang="it-IT" i="1" dirty="0" smtClean="0">
                <a:solidFill>
                  <a:srgbClr val="0070C0"/>
                </a:solidFill>
              </a:rPr>
              <a:t>profonda</a:t>
            </a:r>
            <a:endParaRPr lang="it-I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4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st.sky.it/content/dam/static/contentimages/original/sezioni/tg24/cronaca/2018/01/19/decalogo_miur_01.jpg/_jcr_content/renditions/cq5dam.web.738.4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90" y="0"/>
            <a:ext cx="5584894" cy="34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st.sky.it/content/dam/static/contentimages/original/sezioni/tg24/cronaca/2018/01/19/decalogo_miur_03.jpg/_jcr_content/renditions/cq5dam.web.738.4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65" y="3496235"/>
            <a:ext cx="5370090" cy="33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8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Digitale e apprendimento </a:t>
            </a:r>
            <a:r>
              <a:rPr lang="it-IT" sz="2400" b="1" dirty="0" smtClean="0">
                <a:solidFill>
                  <a:srgbClr val="C00000"/>
                </a:solidFill>
              </a:rPr>
              <a:t>(ricadute metodologico-didattiche)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La </a:t>
            </a:r>
            <a:r>
              <a:rPr lang="it-IT" b="1" dirty="0" smtClean="0">
                <a:solidFill>
                  <a:srgbClr val="002060"/>
                </a:solidFill>
              </a:rPr>
              <a:t>scontro</a:t>
            </a:r>
            <a:r>
              <a:rPr lang="it-IT" dirty="0" smtClean="0">
                <a:solidFill>
                  <a:srgbClr val="002060"/>
                </a:solidFill>
              </a:rPr>
              <a:t> ideologico (</a:t>
            </a:r>
            <a:r>
              <a:rPr lang="it-IT" i="1" dirty="0" smtClean="0">
                <a:solidFill>
                  <a:srgbClr val="002060"/>
                </a:solidFill>
              </a:rPr>
              <a:t>la diatriba </a:t>
            </a:r>
            <a:r>
              <a:rPr lang="it-IT" i="1" dirty="0" err="1" smtClean="0">
                <a:solidFill>
                  <a:srgbClr val="002060"/>
                </a:solidFill>
              </a:rPr>
              <a:t>Rheingold</a:t>
            </a:r>
            <a:r>
              <a:rPr lang="it-IT" dirty="0" smtClean="0">
                <a:solidFill>
                  <a:srgbClr val="002060"/>
                </a:solidFill>
              </a:rPr>
              <a:t>-</a:t>
            </a:r>
            <a:r>
              <a:rPr lang="it-IT" i="1" dirty="0" smtClean="0">
                <a:solidFill>
                  <a:srgbClr val="002060"/>
                </a:solidFill>
              </a:rPr>
              <a:t>Carr, 2013</a:t>
            </a:r>
            <a:r>
              <a:rPr lang="it-IT" dirty="0" smtClean="0">
                <a:solidFill>
                  <a:srgbClr val="002060"/>
                </a:solidFill>
              </a:rPr>
              <a:t>; Gli «apocalittici», </a:t>
            </a:r>
            <a:r>
              <a:rPr lang="it-IT" i="1" dirty="0" err="1" smtClean="0">
                <a:solidFill>
                  <a:srgbClr val="002060"/>
                </a:solidFill>
              </a:rPr>
              <a:t>Morozow</a:t>
            </a:r>
            <a:r>
              <a:rPr lang="it-IT" i="1" dirty="0" smtClean="0">
                <a:solidFill>
                  <a:srgbClr val="002060"/>
                </a:solidFill>
              </a:rPr>
              <a:t> 2012 </a:t>
            </a:r>
            <a:r>
              <a:rPr lang="it-IT" i="1" dirty="0" err="1" smtClean="0">
                <a:solidFill>
                  <a:srgbClr val="002060"/>
                </a:solidFill>
              </a:rPr>
              <a:t>Fuchs</a:t>
            </a:r>
            <a:r>
              <a:rPr lang="it-IT" i="1" dirty="0" smtClean="0">
                <a:solidFill>
                  <a:srgbClr val="002060"/>
                </a:solidFill>
              </a:rPr>
              <a:t> 2011; </a:t>
            </a:r>
            <a:r>
              <a:rPr lang="it-IT" i="1" dirty="0" err="1" smtClean="0">
                <a:solidFill>
                  <a:srgbClr val="002060"/>
                </a:solidFill>
              </a:rPr>
              <a:t>Linchuan</a:t>
            </a:r>
            <a:r>
              <a:rPr lang="it-IT" i="1" dirty="0" smtClean="0">
                <a:solidFill>
                  <a:srgbClr val="002060"/>
                </a:solidFill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</a:rPr>
              <a:t>Qiu</a:t>
            </a:r>
            <a:r>
              <a:rPr lang="it-IT" i="1" dirty="0" smtClean="0">
                <a:solidFill>
                  <a:srgbClr val="002060"/>
                </a:solidFill>
              </a:rPr>
              <a:t> 2016, Han 2014, </a:t>
            </a:r>
            <a:r>
              <a:rPr lang="it-IT" i="1" dirty="0" err="1" smtClean="0">
                <a:solidFill>
                  <a:schemeClr val="accent2">
                    <a:lumMod val="75000"/>
                  </a:schemeClr>
                </a:solidFill>
              </a:rPr>
              <a:t>Spitzer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, 2016</a:t>
            </a:r>
            <a:r>
              <a:rPr lang="it-IT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La </a:t>
            </a:r>
            <a:r>
              <a:rPr lang="it-IT" b="1" dirty="0" smtClean="0">
                <a:solidFill>
                  <a:srgbClr val="002060"/>
                </a:solidFill>
              </a:rPr>
              <a:t>solitudine</a:t>
            </a:r>
            <a:r>
              <a:rPr lang="it-IT" dirty="0" smtClean="0">
                <a:solidFill>
                  <a:srgbClr val="002060"/>
                </a:solidFill>
              </a:rPr>
              <a:t> del soggetto e la </a:t>
            </a:r>
            <a:r>
              <a:rPr lang="it-IT" b="1" dirty="0" smtClean="0">
                <a:solidFill>
                  <a:srgbClr val="002060"/>
                </a:solidFill>
              </a:rPr>
              <a:t>conversazione necessaria </a:t>
            </a:r>
            <a:r>
              <a:rPr lang="it-IT" dirty="0" smtClean="0">
                <a:solidFill>
                  <a:srgbClr val="002060"/>
                </a:solidFill>
              </a:rPr>
              <a:t>(</a:t>
            </a:r>
            <a:r>
              <a:rPr lang="it-IT" i="1" dirty="0" err="1" smtClean="0">
                <a:solidFill>
                  <a:srgbClr val="002060"/>
                </a:solidFill>
              </a:rPr>
              <a:t>Turkle</a:t>
            </a:r>
            <a:r>
              <a:rPr lang="it-IT" i="1" dirty="0" smtClean="0">
                <a:solidFill>
                  <a:srgbClr val="002060"/>
                </a:solidFill>
              </a:rPr>
              <a:t>, 2016</a:t>
            </a:r>
            <a:r>
              <a:rPr lang="it-IT" dirty="0" smtClean="0">
                <a:solidFill>
                  <a:srgbClr val="002060"/>
                </a:solidFill>
              </a:rPr>
              <a:t>); </a:t>
            </a:r>
            <a:r>
              <a:rPr lang="it-IT" b="1" dirty="0">
                <a:solidFill>
                  <a:srgbClr val="002060"/>
                </a:solidFill>
              </a:rPr>
              <a:t>Fuggire da sé </a:t>
            </a:r>
            <a:r>
              <a:rPr lang="it-IT" dirty="0">
                <a:solidFill>
                  <a:srgbClr val="002060"/>
                </a:solidFill>
              </a:rPr>
              <a:t>(</a:t>
            </a:r>
            <a:r>
              <a:rPr lang="it-IT" i="1" dirty="0">
                <a:solidFill>
                  <a:srgbClr val="002060"/>
                </a:solidFill>
              </a:rPr>
              <a:t>Le Breton, 2016</a:t>
            </a:r>
            <a:r>
              <a:rPr lang="it-IT" dirty="0">
                <a:solidFill>
                  <a:srgbClr val="002060"/>
                </a:solidFill>
              </a:rPr>
              <a:t>)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Importanza del </a:t>
            </a:r>
            <a:r>
              <a:rPr lang="it-IT" b="1" dirty="0" err="1" smtClean="0">
                <a:solidFill>
                  <a:srgbClr val="002060"/>
                </a:solidFill>
              </a:rPr>
              <a:t>serious</a:t>
            </a:r>
            <a:r>
              <a:rPr lang="it-IT" b="1" dirty="0" smtClean="0">
                <a:solidFill>
                  <a:srgbClr val="002060"/>
                </a:solidFill>
              </a:rPr>
              <a:t> game </a:t>
            </a:r>
            <a:r>
              <a:rPr lang="it-IT" dirty="0" smtClean="0">
                <a:solidFill>
                  <a:srgbClr val="002060"/>
                </a:solidFill>
              </a:rPr>
              <a:t>e della </a:t>
            </a:r>
            <a:r>
              <a:rPr lang="it-IT" b="1" dirty="0" smtClean="0">
                <a:solidFill>
                  <a:srgbClr val="002060"/>
                </a:solidFill>
              </a:rPr>
              <a:t>simulazione </a:t>
            </a:r>
            <a:r>
              <a:rPr lang="it-IT" dirty="0" smtClean="0">
                <a:solidFill>
                  <a:srgbClr val="002060"/>
                </a:solidFill>
              </a:rPr>
              <a:t>(</a:t>
            </a:r>
            <a:r>
              <a:rPr lang="it-IT" i="1" dirty="0" err="1" smtClean="0">
                <a:solidFill>
                  <a:srgbClr val="00B050"/>
                </a:solidFill>
              </a:rPr>
              <a:t>Anolli</a:t>
            </a:r>
            <a:r>
              <a:rPr lang="it-IT" i="1" dirty="0" smtClean="0">
                <a:solidFill>
                  <a:srgbClr val="00B050"/>
                </a:solidFill>
              </a:rPr>
              <a:t> e Mantovani, 2011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Le </a:t>
            </a:r>
            <a:r>
              <a:rPr lang="it-IT" b="1" dirty="0" smtClean="0">
                <a:solidFill>
                  <a:srgbClr val="002060"/>
                </a:solidFill>
              </a:rPr>
              <a:t>multinazionali </a:t>
            </a:r>
            <a:r>
              <a:rPr lang="it-IT" dirty="0" smtClean="0">
                <a:solidFill>
                  <a:srgbClr val="002060"/>
                </a:solidFill>
              </a:rPr>
              <a:t>del web (livelli di impatto, politico, economico, culturale)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Gli </a:t>
            </a:r>
            <a:r>
              <a:rPr lang="it-IT" b="1" dirty="0" smtClean="0">
                <a:solidFill>
                  <a:srgbClr val="002060"/>
                </a:solidFill>
              </a:rPr>
              <a:t>scenari</a:t>
            </a:r>
            <a:r>
              <a:rPr lang="it-IT" dirty="0" smtClean="0">
                <a:solidFill>
                  <a:srgbClr val="002060"/>
                </a:solidFill>
              </a:rPr>
              <a:t> «futuribili»: la co-evoluzione uomo-macchina (</a:t>
            </a:r>
            <a:r>
              <a:rPr lang="it-IT" dirty="0" err="1" smtClean="0">
                <a:solidFill>
                  <a:srgbClr val="002060"/>
                </a:solidFill>
              </a:rPr>
              <a:t>Khanna</a:t>
            </a:r>
            <a:r>
              <a:rPr lang="it-IT" dirty="0" smtClean="0">
                <a:solidFill>
                  <a:srgbClr val="002060"/>
                </a:solidFill>
              </a:rPr>
              <a:t> &amp; </a:t>
            </a:r>
            <a:r>
              <a:rPr lang="it-IT" dirty="0" err="1" smtClean="0">
                <a:solidFill>
                  <a:srgbClr val="002060"/>
                </a:solidFill>
              </a:rPr>
              <a:t>Khanna</a:t>
            </a:r>
            <a:r>
              <a:rPr lang="it-IT" dirty="0" smtClean="0">
                <a:solidFill>
                  <a:srgbClr val="002060"/>
                </a:solidFill>
              </a:rPr>
              <a:t>, 2013)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La </a:t>
            </a:r>
            <a:r>
              <a:rPr lang="it-IT" b="1" dirty="0" err="1" smtClean="0">
                <a:solidFill>
                  <a:srgbClr val="002060"/>
                </a:solidFill>
              </a:rPr>
              <a:t>transmedialità</a:t>
            </a:r>
            <a:r>
              <a:rPr lang="it-IT" dirty="0" smtClean="0">
                <a:solidFill>
                  <a:srgbClr val="002060"/>
                </a:solidFill>
              </a:rPr>
              <a:t> a scuola si può fare? (</a:t>
            </a:r>
            <a:r>
              <a:rPr lang="it-IT" i="1" dirty="0" smtClean="0">
                <a:solidFill>
                  <a:srgbClr val="002060"/>
                </a:solidFill>
              </a:rPr>
              <a:t>Rose, 2013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Lettur</a:t>
            </a:r>
            <a:r>
              <a:rPr lang="it-IT" i="1" dirty="0" err="1">
                <a:solidFill>
                  <a:srgbClr val="002060"/>
                </a:solidFill>
              </a:rPr>
              <a:t>ae</a:t>
            </a:r>
            <a:r>
              <a:rPr lang="it-IT" dirty="0">
                <a:solidFill>
                  <a:srgbClr val="002060"/>
                </a:solidFill>
              </a:rPr>
              <a:t> e </a:t>
            </a:r>
            <a:r>
              <a:rPr lang="it-IT" dirty="0" err="1" smtClean="0">
                <a:solidFill>
                  <a:srgbClr val="002060"/>
                </a:solidFill>
              </a:rPr>
              <a:t>scrittur</a:t>
            </a:r>
            <a:r>
              <a:rPr lang="it-IT" i="1" dirty="0" err="1" smtClean="0">
                <a:solidFill>
                  <a:srgbClr val="002060"/>
                </a:solidFill>
              </a:rPr>
              <a:t>ae</a:t>
            </a:r>
            <a:r>
              <a:rPr lang="it-IT" i="1" dirty="0" smtClean="0">
                <a:solidFill>
                  <a:srgbClr val="002060"/>
                </a:solidFill>
              </a:rPr>
              <a:t> (Parola e </a:t>
            </a:r>
            <a:r>
              <a:rPr lang="it-IT" i="1" dirty="0" err="1" smtClean="0">
                <a:solidFill>
                  <a:srgbClr val="002060"/>
                </a:solidFill>
              </a:rPr>
              <a:t>Denicolai</a:t>
            </a:r>
            <a:r>
              <a:rPr lang="it-IT" i="1" dirty="0" smtClean="0">
                <a:solidFill>
                  <a:srgbClr val="002060"/>
                </a:solidFill>
              </a:rPr>
              <a:t>, 2017)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La nuova geografia del lavoro (</a:t>
            </a:r>
            <a:r>
              <a:rPr lang="it-IT" i="1" dirty="0" smtClean="0">
                <a:solidFill>
                  <a:srgbClr val="002060"/>
                </a:solidFill>
              </a:rPr>
              <a:t>Moretti, 2013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Il </a:t>
            </a:r>
            <a:r>
              <a:rPr lang="it-IT" b="1" dirty="0" smtClean="0">
                <a:solidFill>
                  <a:srgbClr val="002060"/>
                </a:solidFill>
              </a:rPr>
              <a:t>decalogo</a:t>
            </a:r>
            <a:r>
              <a:rPr lang="it-IT" dirty="0" smtClean="0">
                <a:solidFill>
                  <a:srgbClr val="002060"/>
                </a:solidFill>
              </a:rPr>
              <a:t> sull’uso dello </a:t>
            </a:r>
            <a:r>
              <a:rPr lang="it-IT" dirty="0" err="1" smtClean="0">
                <a:solidFill>
                  <a:srgbClr val="002060"/>
                </a:solidFill>
              </a:rPr>
              <a:t>smartphone</a:t>
            </a:r>
            <a:r>
              <a:rPr lang="it-IT" dirty="0" smtClean="0">
                <a:solidFill>
                  <a:srgbClr val="002060"/>
                </a:solidFill>
              </a:rPr>
              <a:t> (MIUR)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3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«Mente </a:t>
            </a:r>
            <a:r>
              <a:rPr lang="it-IT" b="1" i="1" dirty="0" smtClean="0">
                <a:solidFill>
                  <a:srgbClr val="C00000"/>
                </a:solidFill>
              </a:rPr>
              <a:t>simulativa</a:t>
            </a:r>
            <a:r>
              <a:rPr lang="it-IT" b="1" dirty="0" smtClean="0">
                <a:solidFill>
                  <a:srgbClr val="C00000"/>
                </a:solidFill>
              </a:rPr>
              <a:t> e mente </a:t>
            </a:r>
            <a:r>
              <a:rPr lang="it-IT" b="1" i="1" dirty="0" smtClean="0">
                <a:solidFill>
                  <a:srgbClr val="C00000"/>
                </a:solidFill>
              </a:rPr>
              <a:t>ludica</a:t>
            </a:r>
            <a:r>
              <a:rPr lang="it-IT" b="1" dirty="0" smtClean="0">
                <a:solidFill>
                  <a:srgbClr val="C00000"/>
                </a:solidFill>
              </a:rPr>
              <a:t> ..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</a:rPr>
              <a:t> … consentono in modo congiunto di creare e ricreare situazioni, di inventare scenari, di disegnare prospettive alternative, nonché di anticipare tendenze e cambiamenti in modo lungimirante» (</a:t>
            </a:r>
            <a:r>
              <a:rPr lang="it-IT" dirty="0" err="1" smtClean="0">
                <a:solidFill>
                  <a:srgbClr val="0070C0"/>
                </a:solidFill>
              </a:rPr>
              <a:t>Anolli</a:t>
            </a:r>
            <a:r>
              <a:rPr lang="it-IT" dirty="0" smtClean="0">
                <a:solidFill>
                  <a:srgbClr val="0070C0"/>
                </a:solidFill>
              </a:rPr>
              <a:t> e Mantovani, 134)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5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Giocare seriamente</a:t>
            </a:r>
            <a:endParaRPr lang="it-IT" sz="6600" b="1" dirty="0" smtClean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… è</a:t>
            </a: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 efficace e motivante</a:t>
            </a:r>
            <a:endParaRPr lang="it-IT" sz="3900" i="1" dirty="0">
              <a:solidFill>
                <a:srgbClr val="00B0F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8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Ambienti di vita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Sottostima della percezione del </a:t>
            </a:r>
            <a:r>
              <a:rPr lang="it-IT" b="1" dirty="0" smtClean="0">
                <a:solidFill>
                  <a:srgbClr val="00B0F0"/>
                </a:solidFill>
              </a:rPr>
              <a:t>tempo</a:t>
            </a:r>
            <a:r>
              <a:rPr lang="it-IT" dirty="0" smtClean="0">
                <a:solidFill>
                  <a:srgbClr val="00B0F0"/>
                </a:solidFill>
              </a:rPr>
              <a:t> e del </a:t>
            </a:r>
            <a:r>
              <a:rPr lang="it-IT" b="1" dirty="0" smtClean="0">
                <a:solidFill>
                  <a:srgbClr val="00B0F0"/>
                </a:solidFill>
              </a:rPr>
              <a:t>rischio</a:t>
            </a:r>
          </a:p>
          <a:p>
            <a:r>
              <a:rPr lang="it-IT" dirty="0" err="1" smtClean="0">
                <a:solidFill>
                  <a:srgbClr val="00B0F0"/>
                </a:solidFill>
              </a:rPr>
              <a:t>Affordances</a:t>
            </a:r>
            <a:r>
              <a:rPr lang="it-IT" dirty="0" smtClean="0">
                <a:solidFill>
                  <a:srgbClr val="00B0F0"/>
                </a:solidFill>
              </a:rPr>
              <a:t> (</a:t>
            </a:r>
            <a:r>
              <a:rPr lang="it-IT" i="1" dirty="0" smtClean="0">
                <a:solidFill>
                  <a:srgbClr val="00B0F0"/>
                </a:solidFill>
              </a:rPr>
              <a:t>Gibson, 1950; </a:t>
            </a:r>
            <a:r>
              <a:rPr lang="it-IT" i="1" dirty="0" err="1" smtClean="0">
                <a:solidFill>
                  <a:srgbClr val="00B0F0"/>
                </a:solidFill>
              </a:rPr>
              <a:t>Kress</a:t>
            </a:r>
            <a:r>
              <a:rPr lang="it-IT" i="1" dirty="0" smtClean="0">
                <a:solidFill>
                  <a:srgbClr val="00B0F0"/>
                </a:solidFill>
              </a:rPr>
              <a:t>, 2015, Livingstone, 2010</a:t>
            </a:r>
            <a:r>
              <a:rPr lang="it-IT" dirty="0" smtClean="0">
                <a:solidFill>
                  <a:srgbClr val="00B0F0"/>
                </a:solidFill>
              </a:rPr>
              <a:t>) «reali» e «digitali»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Picture 2" descr="Risultati immagini per soci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34" y="3177864"/>
            <a:ext cx="5501332" cy="34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dirty="0" smtClean="0">
                <a:solidFill>
                  <a:srgbClr val="C00000"/>
                </a:solidFill>
              </a:rPr>
              <a:t>Effetti della mediazione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altLang="it-IT">
                <a:solidFill>
                  <a:srgbClr val="002060"/>
                </a:solidFill>
              </a:rPr>
              <a:t>«</a:t>
            </a:r>
            <a:r>
              <a:rPr lang="it-IT" altLang="it-IT" i="1">
                <a:solidFill>
                  <a:srgbClr val="002060"/>
                </a:solidFill>
              </a:rPr>
              <a:t>Nelle relazioni aggressive agite tramite internet vediamo come la mediazione tecnologica possa operare un forte distanziamento tra aggressore e vittima, portando a un indebolimento o a una disattivazione del controllo morale interno e della competenza auto-regolatoria, e alla minimizzazione delle responsabilità individuali (fenomeno del disimpegno morale)</a:t>
            </a:r>
            <a:r>
              <a:rPr lang="it-IT" altLang="it-IT">
                <a:solidFill>
                  <a:srgbClr val="002060"/>
                </a:solidFill>
              </a:rPr>
              <a:t>» (Genta in Genta et al., 2013, 23). </a:t>
            </a:r>
          </a:p>
          <a:p>
            <a:pPr marL="0" indent="0" algn="just">
              <a:buNone/>
            </a:pPr>
            <a:r>
              <a:rPr lang="it-IT" altLang="it-IT">
                <a:solidFill>
                  <a:srgbClr val="002060"/>
                </a:solidFill>
              </a:rPr>
              <a:t/>
            </a:r>
            <a:br>
              <a:rPr lang="it-IT" altLang="it-IT">
                <a:solidFill>
                  <a:srgbClr val="002060"/>
                </a:solidFill>
              </a:rPr>
            </a:br>
            <a:r>
              <a:rPr lang="it-IT" altLang="it-IT">
                <a:solidFill>
                  <a:srgbClr val="002060"/>
                </a:solidFill>
              </a:rPr>
              <a:t>Assenza di «negoziazione» e «riparazione»</a:t>
            </a:r>
          </a:p>
        </p:txBody>
      </p:sp>
    </p:spTree>
    <p:extLst>
      <p:ext uri="{BB962C8B-B14F-4D97-AF65-F5344CB8AC3E}">
        <p14:creationId xmlns:p14="http://schemas.microsoft.com/office/powerpoint/2010/main" val="121910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Una premessa sul «digitale» …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12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Come cambiano le questioni </a:t>
            </a:r>
            <a:r>
              <a:rPr lang="it-IT" b="1" dirty="0" smtClean="0">
                <a:solidFill>
                  <a:srgbClr val="0070C0"/>
                </a:solidFill>
              </a:rPr>
              <a:t>ontologiche</a:t>
            </a:r>
            <a:r>
              <a:rPr lang="it-IT" dirty="0" smtClean="0">
                <a:solidFill>
                  <a:srgbClr val="0070C0"/>
                </a:solidFill>
              </a:rPr>
              <a:t> ed </a:t>
            </a:r>
            <a:r>
              <a:rPr lang="it-IT" b="1" dirty="0" smtClean="0">
                <a:solidFill>
                  <a:srgbClr val="0070C0"/>
                </a:solidFill>
              </a:rPr>
              <a:t>epistemologiche</a:t>
            </a:r>
            <a:r>
              <a:rPr lang="it-IT" dirty="0" smtClean="0">
                <a:solidFill>
                  <a:srgbClr val="0070C0"/>
                </a:solidFill>
              </a:rPr>
              <a:t>?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Estroflessioni</a:t>
            </a:r>
            <a:r>
              <a:rPr lang="it-IT" dirty="0" smtClean="0">
                <a:solidFill>
                  <a:srgbClr val="0070C0"/>
                </a:solidFill>
              </a:rPr>
              <a:t> cognitive (</a:t>
            </a:r>
            <a:r>
              <a:rPr lang="it-IT" dirty="0" err="1" smtClean="0">
                <a:solidFill>
                  <a:srgbClr val="0070C0"/>
                </a:solidFill>
              </a:rPr>
              <a:t>psico</a:t>
            </a:r>
            <a:r>
              <a:rPr lang="it-IT" dirty="0" smtClean="0">
                <a:solidFill>
                  <a:srgbClr val="0070C0"/>
                </a:solidFill>
              </a:rPr>
              <a:t>-tecnologie, </a:t>
            </a:r>
            <a:r>
              <a:rPr lang="it-IT" i="1" dirty="0" smtClean="0">
                <a:solidFill>
                  <a:srgbClr val="0070C0"/>
                </a:solidFill>
              </a:rPr>
              <a:t>De </a:t>
            </a:r>
            <a:r>
              <a:rPr lang="it-IT" i="1" dirty="0" err="1" smtClean="0">
                <a:solidFill>
                  <a:srgbClr val="0070C0"/>
                </a:solidFill>
              </a:rPr>
              <a:t>Kerckhove</a:t>
            </a:r>
            <a:r>
              <a:rPr lang="it-IT" i="1" dirty="0" smtClean="0">
                <a:solidFill>
                  <a:srgbClr val="0070C0"/>
                </a:solidFill>
              </a:rPr>
              <a:t>, 1993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Perché è radicalmente cambiato il concetto di </a:t>
            </a:r>
            <a:r>
              <a:rPr lang="it-IT" b="1" dirty="0" smtClean="0">
                <a:solidFill>
                  <a:srgbClr val="0070C0"/>
                </a:solidFill>
              </a:rPr>
              <a:t>intelligenza</a:t>
            </a:r>
            <a:r>
              <a:rPr lang="it-IT" dirty="0" smtClean="0">
                <a:solidFill>
                  <a:srgbClr val="0070C0"/>
                </a:solidFill>
              </a:rPr>
              <a:t> (</a:t>
            </a:r>
            <a:r>
              <a:rPr lang="it-IT" i="1" dirty="0" smtClean="0">
                <a:solidFill>
                  <a:srgbClr val="0070C0"/>
                </a:solidFill>
              </a:rPr>
              <a:t>Gardner, 2006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</a:p>
          <a:p>
            <a:r>
              <a:rPr lang="it-IT" dirty="0">
                <a:solidFill>
                  <a:srgbClr val="0070C0"/>
                </a:solidFill>
              </a:rPr>
              <a:t>Pensiero </a:t>
            </a:r>
            <a:r>
              <a:rPr lang="it-IT" b="1" dirty="0">
                <a:solidFill>
                  <a:srgbClr val="0070C0"/>
                </a:solidFill>
              </a:rPr>
              <a:t>sistemico-globale</a:t>
            </a:r>
            <a:r>
              <a:rPr lang="it-IT" dirty="0">
                <a:solidFill>
                  <a:srgbClr val="0070C0"/>
                </a:solidFill>
              </a:rPr>
              <a:t> (</a:t>
            </a:r>
            <a:r>
              <a:rPr lang="it-IT" i="1" dirty="0" err="1">
                <a:solidFill>
                  <a:srgbClr val="0070C0"/>
                </a:solidFill>
              </a:rPr>
              <a:t>Morin</a:t>
            </a:r>
            <a:r>
              <a:rPr lang="it-IT" i="1" dirty="0">
                <a:solidFill>
                  <a:srgbClr val="0070C0"/>
                </a:solidFill>
              </a:rPr>
              <a:t>, 2016</a:t>
            </a:r>
            <a:r>
              <a:rPr lang="it-IT" dirty="0">
                <a:solidFill>
                  <a:srgbClr val="0070C0"/>
                </a:solidFill>
              </a:rPr>
              <a:t>)</a:t>
            </a:r>
          </a:p>
          <a:p>
            <a:r>
              <a:rPr lang="it-IT" b="1" dirty="0">
                <a:solidFill>
                  <a:srgbClr val="0070C0"/>
                </a:solidFill>
              </a:rPr>
              <a:t>Attualizzare</a:t>
            </a:r>
            <a:r>
              <a:rPr lang="it-IT" dirty="0">
                <a:solidFill>
                  <a:srgbClr val="0070C0"/>
                </a:solidFill>
              </a:rPr>
              <a:t> alcune teorie (es. </a:t>
            </a:r>
            <a:r>
              <a:rPr lang="it-IT" i="1" dirty="0" err="1">
                <a:solidFill>
                  <a:srgbClr val="0070C0"/>
                </a:solidFill>
              </a:rPr>
              <a:t>Bronfenbrenner</a:t>
            </a:r>
            <a:r>
              <a:rPr lang="it-IT" i="1" dirty="0">
                <a:solidFill>
                  <a:srgbClr val="0070C0"/>
                </a:solidFill>
              </a:rPr>
              <a:t>, 1979</a:t>
            </a:r>
            <a:r>
              <a:rPr lang="it-IT" dirty="0">
                <a:solidFill>
                  <a:srgbClr val="0070C0"/>
                </a:solidFill>
              </a:rPr>
              <a:t>)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L’apporto </a:t>
            </a:r>
            <a:r>
              <a:rPr lang="it-IT" b="1" dirty="0" smtClean="0">
                <a:solidFill>
                  <a:srgbClr val="0070C0"/>
                </a:solidFill>
              </a:rPr>
              <a:t>neuro-scientifico</a:t>
            </a:r>
            <a:r>
              <a:rPr lang="it-IT" dirty="0" smtClean="0">
                <a:solidFill>
                  <a:srgbClr val="0070C0"/>
                </a:solidFill>
              </a:rPr>
              <a:t> (es. Stato di flow, </a:t>
            </a:r>
            <a:r>
              <a:rPr lang="it-IT" i="1" dirty="0" err="1" smtClean="0">
                <a:solidFill>
                  <a:srgbClr val="0070C0"/>
                </a:solidFill>
              </a:rPr>
              <a:t>Csíkszentmihály</a:t>
            </a:r>
            <a:r>
              <a:rPr lang="it-IT" i="1" dirty="0" smtClean="0">
                <a:solidFill>
                  <a:srgbClr val="0070C0"/>
                </a:solidFill>
              </a:rPr>
              <a:t>, 1956</a:t>
            </a:r>
            <a:r>
              <a:rPr lang="it-IT" dirty="0" smtClean="0">
                <a:solidFill>
                  <a:srgbClr val="0070C0"/>
                </a:solidFill>
              </a:rPr>
              <a:t>;</a:t>
            </a:r>
            <a:r>
              <a:rPr lang="it-IT" i="1" dirty="0" smtClean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Neuroscienze affettive, </a:t>
            </a:r>
            <a:r>
              <a:rPr lang="it-IT" i="1" dirty="0" err="1" smtClean="0">
                <a:solidFill>
                  <a:srgbClr val="00B050"/>
                </a:solidFill>
              </a:rPr>
              <a:t>Immordino</a:t>
            </a:r>
            <a:r>
              <a:rPr lang="it-IT" i="1" dirty="0" smtClean="0">
                <a:solidFill>
                  <a:srgbClr val="00B050"/>
                </a:solidFill>
              </a:rPr>
              <a:t>-Yang, 2017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Mente/Corpo/Mondo</a:t>
            </a:r>
            <a:r>
              <a:rPr lang="it-IT" dirty="0" smtClean="0">
                <a:solidFill>
                  <a:srgbClr val="0070C0"/>
                </a:solidFill>
              </a:rPr>
              <a:t> (</a:t>
            </a:r>
            <a:r>
              <a:rPr lang="it-IT" dirty="0" err="1" smtClean="0">
                <a:solidFill>
                  <a:srgbClr val="0070C0"/>
                </a:solidFill>
              </a:rPr>
              <a:t>Putnam</a:t>
            </a:r>
            <a:r>
              <a:rPr lang="it-IT" dirty="0" smtClean="0">
                <a:solidFill>
                  <a:srgbClr val="0070C0"/>
                </a:solidFill>
              </a:rPr>
              <a:t> 1999) - Immagini «</a:t>
            </a:r>
            <a:r>
              <a:rPr lang="it-IT" b="1" dirty="0" err="1" smtClean="0">
                <a:solidFill>
                  <a:srgbClr val="0070C0"/>
                </a:solidFill>
              </a:rPr>
              <a:t>aptiche</a:t>
            </a:r>
            <a:r>
              <a:rPr lang="it-IT" dirty="0" smtClean="0">
                <a:solidFill>
                  <a:srgbClr val="0070C0"/>
                </a:solidFill>
              </a:rPr>
              <a:t>» (</a:t>
            </a:r>
            <a:r>
              <a:rPr lang="it-IT" i="1" dirty="0" smtClean="0">
                <a:solidFill>
                  <a:srgbClr val="00B050"/>
                </a:solidFill>
              </a:rPr>
              <a:t>Gallese</a:t>
            </a:r>
            <a:r>
              <a:rPr lang="it-IT" dirty="0" smtClean="0">
                <a:solidFill>
                  <a:srgbClr val="00B050"/>
                </a:solidFill>
              </a:rPr>
              <a:t> e </a:t>
            </a:r>
            <a:r>
              <a:rPr lang="it-IT" i="1" dirty="0" smtClean="0">
                <a:solidFill>
                  <a:srgbClr val="00B050"/>
                </a:solidFill>
              </a:rPr>
              <a:t>Guerra, 2015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Modelli di</a:t>
            </a:r>
            <a:r>
              <a:rPr lang="it-IT" b="1" dirty="0" smtClean="0">
                <a:solidFill>
                  <a:srgbClr val="0070C0"/>
                </a:solidFill>
              </a:rPr>
              <a:t> competenza</a:t>
            </a:r>
            <a:r>
              <a:rPr lang="it-IT" dirty="0" smtClean="0">
                <a:solidFill>
                  <a:srgbClr val="0070C0"/>
                </a:solidFill>
              </a:rPr>
              <a:t> digitale (dalla complessità alla semplicità, UE e </a:t>
            </a:r>
            <a:r>
              <a:rPr lang="it-IT" dirty="0" err="1" smtClean="0">
                <a:solidFill>
                  <a:srgbClr val="0070C0"/>
                </a:solidFill>
              </a:rPr>
              <a:t>Calvani</a:t>
            </a:r>
            <a:r>
              <a:rPr lang="it-IT" dirty="0" smtClean="0">
                <a:solidFill>
                  <a:srgbClr val="0070C0"/>
                </a:solidFill>
              </a:rPr>
              <a:t> et al., 2010) 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Dipendenza … </a:t>
            </a:r>
            <a:r>
              <a:rPr lang="it-IT" dirty="0">
                <a:solidFill>
                  <a:srgbClr val="0070C0"/>
                </a:solidFill>
              </a:rPr>
              <a:t>Cosa dice la </a:t>
            </a:r>
            <a:r>
              <a:rPr lang="it-IT" b="1" dirty="0" smtClean="0">
                <a:solidFill>
                  <a:srgbClr val="0070C0"/>
                </a:solidFill>
              </a:rPr>
              <a:t>psicologia del profondo</a:t>
            </a:r>
            <a:r>
              <a:rPr lang="it-IT" dirty="0" smtClean="0">
                <a:solidFill>
                  <a:srgbClr val="0070C0"/>
                </a:solidFill>
              </a:rPr>
              <a:t>? (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Marzi, 2013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it-IT" b="1" dirty="0" smtClean="0">
                <a:solidFill>
                  <a:srgbClr val="0070C0"/>
                </a:solidFill>
              </a:rPr>
              <a:t>Attaccamento</a:t>
            </a:r>
            <a:r>
              <a:rPr lang="it-IT" dirty="0" smtClean="0">
                <a:solidFill>
                  <a:srgbClr val="0070C0"/>
                </a:solidFill>
              </a:rPr>
              <a:t> e </a:t>
            </a:r>
            <a:r>
              <a:rPr lang="it-IT" b="1" dirty="0" smtClean="0">
                <a:solidFill>
                  <a:srgbClr val="0070C0"/>
                </a:solidFill>
              </a:rPr>
              <a:t>intersoggettività </a:t>
            </a:r>
            <a:r>
              <a:rPr lang="it-IT" dirty="0" smtClean="0">
                <a:solidFill>
                  <a:srgbClr val="0070C0"/>
                </a:solidFill>
              </a:rPr>
              <a:t>(</a:t>
            </a:r>
            <a:r>
              <a:rPr lang="it-IT" i="1" dirty="0" smtClean="0">
                <a:solidFill>
                  <a:srgbClr val="00B050"/>
                </a:solidFill>
              </a:rPr>
              <a:t>Ammaniti e Gallese, 2014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it-IT" dirty="0" smtClean="0">
              <a:solidFill>
                <a:srgbClr val="0070C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1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e 35"/>
          <p:cNvSpPr/>
          <p:nvPr/>
        </p:nvSpPr>
        <p:spPr>
          <a:xfrm>
            <a:off x="5134200" y="5346318"/>
            <a:ext cx="2057400" cy="10588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652654" y="2954378"/>
            <a:ext cx="2057400" cy="10588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5128419" y="508232"/>
            <a:ext cx="2057400" cy="10588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9372698" y="2954378"/>
            <a:ext cx="2057400" cy="10588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2 49"/>
          <p:cNvCxnSpPr>
            <a:stCxn id="101" idx="0"/>
            <a:endCxn id="4" idx="2"/>
          </p:cNvCxnSpPr>
          <p:nvPr/>
        </p:nvCxnSpPr>
        <p:spPr>
          <a:xfrm flipV="1">
            <a:off x="1716881" y="986631"/>
            <a:ext cx="2723357" cy="147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4440238" y="-26988"/>
            <a:ext cx="3433762" cy="2027238"/>
          </a:xfrm>
          <a:prstGeom prst="ellipse">
            <a:avLst/>
          </a:prstGeom>
          <a:noFill/>
          <a:ln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</a:p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e 47"/>
          <p:cNvSpPr/>
          <p:nvPr/>
        </p:nvSpPr>
        <p:spPr>
          <a:xfrm>
            <a:off x="8703469" y="2471726"/>
            <a:ext cx="3433762" cy="2027237"/>
          </a:xfrm>
          <a:prstGeom prst="ellipse">
            <a:avLst/>
          </a:prstGeom>
          <a:noFill/>
          <a:ln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it-IT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4435477" y="4830762"/>
            <a:ext cx="3433762" cy="2027238"/>
          </a:xfrm>
          <a:prstGeom prst="ellipse">
            <a:avLst/>
          </a:prstGeom>
          <a:noFill/>
          <a:ln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Pubblico</a:t>
            </a:r>
          </a:p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prosumers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ttore 2 36"/>
          <p:cNvCxnSpPr>
            <a:stCxn id="101" idx="4"/>
            <a:endCxn id="55" idx="2"/>
          </p:cNvCxnSpPr>
          <p:nvPr/>
        </p:nvCxnSpPr>
        <p:spPr>
          <a:xfrm>
            <a:off x="1716881" y="4484677"/>
            <a:ext cx="2718596" cy="1359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8" idx="0"/>
            <a:endCxn id="4" idx="6"/>
          </p:cNvCxnSpPr>
          <p:nvPr/>
        </p:nvCxnSpPr>
        <p:spPr>
          <a:xfrm flipH="1" flipV="1">
            <a:off x="7874000" y="986631"/>
            <a:ext cx="2546350" cy="148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4" idx="4"/>
            <a:endCxn id="101" idx="6"/>
          </p:cNvCxnSpPr>
          <p:nvPr/>
        </p:nvCxnSpPr>
        <p:spPr>
          <a:xfrm flipH="1">
            <a:off x="3433762" y="2000250"/>
            <a:ext cx="2723357" cy="147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flipH="1" flipV="1">
            <a:off x="3456594" y="3456773"/>
            <a:ext cx="2718596" cy="135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48" idx="4"/>
            <a:endCxn id="55" idx="6"/>
          </p:cNvCxnSpPr>
          <p:nvPr/>
        </p:nvCxnSpPr>
        <p:spPr>
          <a:xfrm flipH="1">
            <a:off x="7869239" y="4498963"/>
            <a:ext cx="2551111" cy="1345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>
            <a:stCxn id="55" idx="0"/>
            <a:endCxn id="48" idx="2"/>
          </p:cNvCxnSpPr>
          <p:nvPr/>
        </p:nvCxnSpPr>
        <p:spPr>
          <a:xfrm flipV="1">
            <a:off x="6152358" y="3485345"/>
            <a:ext cx="2551111" cy="134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/>
          <p:cNvCxnSpPr/>
          <p:nvPr/>
        </p:nvCxnSpPr>
        <p:spPr>
          <a:xfrm>
            <a:off x="6134021" y="1971678"/>
            <a:ext cx="2546350" cy="148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>
            <a:stCxn id="101" idx="6"/>
          </p:cNvCxnSpPr>
          <p:nvPr/>
        </p:nvCxnSpPr>
        <p:spPr>
          <a:xfrm>
            <a:off x="3433762" y="3471059"/>
            <a:ext cx="5269707" cy="14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4" idx="4"/>
            <a:endCxn id="55" idx="0"/>
          </p:cNvCxnSpPr>
          <p:nvPr/>
        </p:nvCxnSpPr>
        <p:spPr>
          <a:xfrm flipH="1">
            <a:off x="6152358" y="2000250"/>
            <a:ext cx="4761" cy="283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/>
          <p:cNvCxnSpPr/>
          <p:nvPr/>
        </p:nvCxnSpPr>
        <p:spPr>
          <a:xfrm flipH="1" flipV="1">
            <a:off x="4542800" y="3303825"/>
            <a:ext cx="4949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 flipV="1">
            <a:off x="6696312" y="2689459"/>
            <a:ext cx="0" cy="43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/>
          <p:cNvCxnSpPr>
            <a:stCxn id="118" idx="3"/>
          </p:cNvCxnSpPr>
          <p:nvPr/>
        </p:nvCxnSpPr>
        <p:spPr>
          <a:xfrm flipV="1">
            <a:off x="7007784" y="3739256"/>
            <a:ext cx="55415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/>
          <p:cNvCxnSpPr>
            <a:stCxn id="132" idx="2"/>
          </p:cNvCxnSpPr>
          <p:nvPr/>
        </p:nvCxnSpPr>
        <p:spPr>
          <a:xfrm flipH="1">
            <a:off x="5808877" y="3976136"/>
            <a:ext cx="1" cy="425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CasellaDiTesto 61"/>
          <p:cNvSpPr txBox="1">
            <a:spLocks noChangeArrowheads="1"/>
          </p:cNvSpPr>
          <p:nvPr/>
        </p:nvSpPr>
        <p:spPr bwMode="auto">
          <a:xfrm>
            <a:off x="8567528" y="1506591"/>
            <a:ext cx="1617751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Trans-</a:t>
            </a:r>
            <a:r>
              <a:rPr lang="it-IT" altLang="it-IT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disciplinarità</a:t>
            </a:r>
            <a:endParaRPr lang="it-IT" altLang="it-IT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Innovazione didattica</a:t>
            </a:r>
            <a:endParaRPr lang="it-IT" alt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5" name="CasellaDiTesto 14"/>
          <p:cNvSpPr txBox="1">
            <a:spLocks noChangeArrowheads="1"/>
          </p:cNvSpPr>
          <p:nvPr/>
        </p:nvSpPr>
        <p:spPr bwMode="auto">
          <a:xfrm>
            <a:off x="2468435" y="4961438"/>
            <a:ext cx="109998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Narrazione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rans-mediale</a:t>
            </a:r>
            <a:endParaRPr lang="it-IT" alt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6" name="CasellaDiTesto 51"/>
          <p:cNvSpPr txBox="1">
            <a:spLocks noChangeArrowheads="1"/>
          </p:cNvSpPr>
          <p:nvPr/>
        </p:nvSpPr>
        <p:spPr bwMode="auto">
          <a:xfrm>
            <a:off x="4581377" y="3942609"/>
            <a:ext cx="74732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Nuove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critture</a:t>
            </a:r>
            <a:endParaRPr lang="it-IT" alt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sellaDiTesto 61"/>
          <p:cNvSpPr txBox="1">
            <a:spLocks noChangeArrowheads="1"/>
          </p:cNvSpPr>
          <p:nvPr/>
        </p:nvSpPr>
        <p:spPr bwMode="auto">
          <a:xfrm>
            <a:off x="6899736" y="2476858"/>
            <a:ext cx="105349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Ricerca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partecipativa</a:t>
            </a:r>
            <a:endParaRPr lang="it-IT" alt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CasellaDiTesto 51"/>
          <p:cNvSpPr txBox="1">
            <a:spLocks noChangeArrowheads="1"/>
          </p:cNvSpPr>
          <p:nvPr/>
        </p:nvSpPr>
        <p:spPr bwMode="auto">
          <a:xfrm>
            <a:off x="4456342" y="2476023"/>
            <a:ext cx="997389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ella qualità</a:t>
            </a:r>
            <a:endParaRPr lang="it-IT" alt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sellaDiTesto 51"/>
          <p:cNvSpPr txBox="1">
            <a:spLocks noChangeArrowheads="1"/>
          </p:cNvSpPr>
          <p:nvPr/>
        </p:nvSpPr>
        <p:spPr bwMode="auto">
          <a:xfrm>
            <a:off x="2568380" y="1509873"/>
            <a:ext cx="1013418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Riflessione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ulla qualità</a:t>
            </a:r>
            <a:endParaRPr lang="it-IT" alt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CasellaDiTesto 14"/>
          <p:cNvSpPr txBox="1">
            <a:spLocks noChangeArrowheads="1"/>
          </p:cNvSpPr>
          <p:nvPr/>
        </p:nvSpPr>
        <p:spPr bwMode="auto">
          <a:xfrm>
            <a:off x="8769863" y="4929333"/>
            <a:ext cx="1159292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Competenze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igitali/mediali</a:t>
            </a:r>
            <a:endParaRPr lang="it-IT" alt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sellaDiTesto 14"/>
          <p:cNvSpPr txBox="1">
            <a:spLocks noChangeArrowheads="1"/>
          </p:cNvSpPr>
          <p:nvPr/>
        </p:nvSpPr>
        <p:spPr bwMode="auto">
          <a:xfrm>
            <a:off x="6170695" y="3523814"/>
            <a:ext cx="837089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endParaRPr lang="it-IT" altLang="it-IT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CasellaDiTesto 14"/>
          <p:cNvSpPr txBox="1">
            <a:spLocks noChangeArrowheads="1"/>
          </p:cNvSpPr>
          <p:nvPr/>
        </p:nvSpPr>
        <p:spPr bwMode="auto">
          <a:xfrm>
            <a:off x="5010553" y="3011996"/>
            <a:ext cx="1077539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didattico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Timori</a:t>
            </a:r>
            <a:endParaRPr lang="it-IT" altLang="it-IT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sellaDiTesto 14"/>
          <p:cNvSpPr txBox="1">
            <a:spLocks noChangeArrowheads="1"/>
          </p:cNvSpPr>
          <p:nvPr/>
        </p:nvSpPr>
        <p:spPr bwMode="auto">
          <a:xfrm>
            <a:off x="6232414" y="3135249"/>
            <a:ext cx="1305165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Auto-formazione</a:t>
            </a:r>
            <a:endParaRPr lang="it-IT" altLang="it-IT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CasellaDiTesto 14"/>
          <p:cNvSpPr txBox="1">
            <a:spLocks noChangeArrowheads="1"/>
          </p:cNvSpPr>
          <p:nvPr/>
        </p:nvSpPr>
        <p:spPr bwMode="auto">
          <a:xfrm>
            <a:off x="5411172" y="3545249"/>
            <a:ext cx="79541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missione</a:t>
            </a:r>
            <a:endParaRPr lang="it-IT" altLang="it-IT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CasellaDiTesto 14"/>
          <p:cNvSpPr txBox="1">
            <a:spLocks noChangeArrowheads="1"/>
          </p:cNvSpPr>
          <p:nvPr/>
        </p:nvSpPr>
        <p:spPr bwMode="auto">
          <a:xfrm>
            <a:off x="7065003" y="4070873"/>
            <a:ext cx="67839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Fiducia</a:t>
            </a:r>
            <a:endParaRPr lang="it-IT" alt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e 100"/>
          <p:cNvSpPr/>
          <p:nvPr/>
        </p:nvSpPr>
        <p:spPr>
          <a:xfrm>
            <a:off x="0" y="2457440"/>
            <a:ext cx="3433762" cy="2027237"/>
          </a:xfrm>
          <a:prstGeom prst="ellipse">
            <a:avLst/>
          </a:prstGeom>
          <a:noFill/>
          <a:ln>
            <a:solidFill>
              <a:schemeClr val="accent5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</a:p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2492" y="366604"/>
            <a:ext cx="2917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Sistema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digi-educativo (Parola, 2016)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579776" y="1966903"/>
            <a:ext cx="862485" cy="5199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V="1">
            <a:off x="3513830" y="4470392"/>
            <a:ext cx="848521" cy="44194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7782903" y="1967693"/>
            <a:ext cx="723164" cy="40995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H="1" flipV="1">
            <a:off x="7775175" y="4445533"/>
            <a:ext cx="836309" cy="6870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22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9829149" y="2575575"/>
            <a:ext cx="1806498" cy="1683834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SCUOLA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568172" y="2575575"/>
            <a:ext cx="1806498" cy="1683834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PARI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5192751" y="34888"/>
            <a:ext cx="1806498" cy="1683834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FAMIGLIA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192751" y="2575575"/>
            <a:ext cx="1806498" cy="1683834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SOGGETTO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ADOLESCENTE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5192751" y="5129307"/>
            <a:ext cx="1806498" cy="1683834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B050"/>
                </a:solidFill>
              </a:rPr>
              <a:t>MEDIA</a:t>
            </a:r>
            <a:endParaRPr lang="it-IT" sz="1600" b="1" dirty="0">
              <a:solidFill>
                <a:srgbClr val="00B050"/>
              </a:solidFill>
            </a:endParaRPr>
          </a:p>
        </p:txBody>
      </p:sp>
      <p:cxnSp>
        <p:nvCxnSpPr>
          <p:cNvPr id="11" name="Connettore 1 10"/>
          <p:cNvCxnSpPr>
            <a:stCxn id="5" idx="6"/>
            <a:endCxn id="8" idx="2"/>
          </p:cNvCxnSpPr>
          <p:nvPr/>
        </p:nvCxnSpPr>
        <p:spPr>
          <a:xfrm>
            <a:off x="2374670" y="3417492"/>
            <a:ext cx="2818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8" idx="6"/>
            <a:endCxn id="4" idx="2"/>
          </p:cNvCxnSpPr>
          <p:nvPr/>
        </p:nvCxnSpPr>
        <p:spPr>
          <a:xfrm>
            <a:off x="6999249" y="3417492"/>
            <a:ext cx="282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9" idx="0"/>
            <a:endCxn id="8" idx="4"/>
          </p:cNvCxnSpPr>
          <p:nvPr/>
        </p:nvCxnSpPr>
        <p:spPr>
          <a:xfrm flipV="1">
            <a:off x="6096000" y="4259409"/>
            <a:ext cx="0" cy="869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8" idx="0"/>
            <a:endCxn id="6" idx="4"/>
          </p:cNvCxnSpPr>
          <p:nvPr/>
        </p:nvCxnSpPr>
        <p:spPr>
          <a:xfrm flipV="1">
            <a:off x="6096000" y="1718722"/>
            <a:ext cx="0" cy="856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isultati immagini per heav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79" y="964923"/>
            <a:ext cx="2479840" cy="23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9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latin typeface="Sitka Small" panose="02000505000000020004" pitchFamily="2" charset="0"/>
              </a:rPr>
              <a:t>Il livello profondo </a:t>
            </a:r>
          </a:p>
          <a:p>
            <a:pPr marL="0" indent="0" algn="ctr">
              <a:buNone/>
            </a:pPr>
            <a:r>
              <a:rPr lang="it-IT" sz="6600" dirty="0" smtClean="0">
                <a:latin typeface="Sitka Small" panose="02000505000000020004" pitchFamily="2" charset="0"/>
              </a:rPr>
              <a:t>del digitale</a:t>
            </a:r>
            <a:endParaRPr lang="it-IT" sz="6600" b="1" dirty="0" smtClean="0"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4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dirty="0" smtClean="0">
                <a:solidFill>
                  <a:srgbClr val="C00000"/>
                </a:solidFill>
              </a:rPr>
              <a:t>L’impatto delle storie sull’identità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it-IT" sz="2400" dirty="0">
                <a:solidFill>
                  <a:srgbClr val="0070C0"/>
                </a:solidFill>
              </a:rPr>
              <a:t>«Diversi studi indicano che i bambini che sono abituati a parlare dei loro ricordi con i genitori sono in grado più tardi di rievocare le loro passate esperienze con maggiori dettagli. Analogamente, genitori che utilizzano forme di comunicazione «elaborative» - sollecitandoli a dire ciò che pensano delle storie che leggono insieme [e a far emergere i loro sentimenti] – hanno figli che sviluppano un senso del ricordo autobiografico più complesso e articolato. […] Nei bambini con genitori che, conversando con loro, elaborano sul sulla natura e il significato emozionale delle esperienze si riscontra inoltre una maggiore conoscenza delle emozioni» (</a:t>
            </a:r>
            <a:r>
              <a:rPr lang="it-IT" altLang="it-IT" sz="2400" dirty="0" err="1">
                <a:solidFill>
                  <a:srgbClr val="0070C0"/>
                </a:solidFill>
              </a:rPr>
              <a:t>Siegel</a:t>
            </a:r>
            <a:r>
              <a:rPr lang="it-IT" altLang="it-IT" sz="2400" dirty="0">
                <a:solidFill>
                  <a:srgbClr val="0070C0"/>
                </a:solidFill>
              </a:rPr>
              <a:t>, </a:t>
            </a:r>
            <a:r>
              <a:rPr lang="it-IT" altLang="it-IT" sz="2400" dirty="0" smtClean="0">
                <a:solidFill>
                  <a:srgbClr val="0070C0"/>
                </a:solidFill>
              </a:rPr>
              <a:t>2013).</a:t>
            </a:r>
          </a:p>
          <a:p>
            <a:pPr marL="0" indent="0" algn="just">
              <a:buNone/>
            </a:pPr>
            <a:endParaRPr lang="it-IT" altLang="it-IT" sz="2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it-IT" altLang="it-IT" sz="2400" dirty="0" smtClean="0">
                <a:solidFill>
                  <a:srgbClr val="0070C0"/>
                </a:solidFill>
              </a:rPr>
              <a:t>«Desiderio di </a:t>
            </a:r>
            <a:r>
              <a:rPr lang="it-IT" altLang="it-IT" sz="2400" b="1" dirty="0" err="1" smtClean="0">
                <a:solidFill>
                  <a:srgbClr val="0070C0"/>
                </a:solidFill>
              </a:rPr>
              <a:t>estimità</a:t>
            </a:r>
            <a:r>
              <a:rPr lang="it-IT" altLang="it-IT" sz="2400" dirty="0" smtClean="0">
                <a:solidFill>
                  <a:srgbClr val="0070C0"/>
                </a:solidFill>
              </a:rPr>
              <a:t>, [ovvero] il fatto di rendere pubblici alcuni elementi della propria vita intima al fine di valorizzarli grazie ai commenti di coloro che abbiamo scelto per esserne testimoni» (</a:t>
            </a:r>
            <a:r>
              <a:rPr lang="it-IT" altLang="it-IT" sz="2400" i="1" dirty="0" err="1" smtClean="0">
                <a:solidFill>
                  <a:srgbClr val="0070C0"/>
                </a:solidFill>
              </a:rPr>
              <a:t>Tisseron</a:t>
            </a:r>
            <a:r>
              <a:rPr lang="it-IT" altLang="it-IT" sz="2400" i="1" dirty="0" smtClean="0">
                <a:solidFill>
                  <a:srgbClr val="0070C0"/>
                </a:solidFill>
              </a:rPr>
              <a:t>, 2016</a:t>
            </a:r>
            <a:r>
              <a:rPr lang="it-IT" altLang="it-IT" sz="2400" dirty="0" smtClean="0">
                <a:solidFill>
                  <a:srgbClr val="0070C0"/>
                </a:solidFill>
              </a:rPr>
              <a:t>)</a:t>
            </a:r>
          </a:p>
          <a:p>
            <a:pPr marL="0" indent="0" algn="just">
              <a:buNone/>
            </a:pPr>
            <a:endParaRPr lang="it-IT" alt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3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La didattica ha bisogno di strutture narrative</a:t>
            </a:r>
            <a:endParaRPr lang="it-IT" sz="6600" b="1" dirty="0" smtClean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Un esempio è la </a:t>
            </a:r>
            <a:r>
              <a:rPr lang="it-IT" sz="3900" i="1" dirty="0" err="1" smtClean="0">
                <a:solidFill>
                  <a:srgbClr val="00B0F0"/>
                </a:solidFill>
                <a:latin typeface="Sitka Small" panose="02000505000000020004" pitchFamily="2" charset="0"/>
              </a:rPr>
              <a:t>transmedialità</a:t>
            </a:r>
            <a:endParaRPr lang="it-IT" sz="3900" i="1" dirty="0">
              <a:solidFill>
                <a:srgbClr val="00B0F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4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Intersoggettività</a:t>
            </a:r>
            <a:r>
              <a:rPr lang="it-IT" dirty="0" smtClean="0"/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(Ammaniti e Gallese, 2014) 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70C0"/>
                </a:solidFill>
              </a:rPr>
              <a:t>Partecipazione </a:t>
            </a:r>
            <a:r>
              <a:rPr lang="it-IT" b="1" dirty="0" err="1" smtClean="0">
                <a:solidFill>
                  <a:srgbClr val="0070C0"/>
                </a:solidFill>
              </a:rPr>
              <a:t>alterocentrica</a:t>
            </a:r>
            <a:r>
              <a:rPr lang="it-IT" dirty="0" smtClean="0">
                <a:solidFill>
                  <a:srgbClr val="0070C0"/>
                </a:solidFill>
              </a:rPr>
              <a:t>, ossia la capacità innata di ognuno di esperire quello che l’altro sta esperendo, in quanto centrato nell’altro (19) (vedi anche </a:t>
            </a:r>
            <a:r>
              <a:rPr lang="it-IT" dirty="0" err="1" smtClean="0">
                <a:solidFill>
                  <a:srgbClr val="0070C0"/>
                </a:solidFill>
              </a:rPr>
              <a:t>Boella</a:t>
            </a:r>
            <a:r>
              <a:rPr lang="it-IT" dirty="0" smtClean="0">
                <a:solidFill>
                  <a:srgbClr val="0070C0"/>
                </a:solidFill>
              </a:rPr>
              <a:t>, 2006).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</a:rPr>
              <a:t>«[…] dovremmo abbandonare la visione cartesiana del primato dell’io e adottare una prospettiva che enfatizza il fatto che </a:t>
            </a:r>
            <a:r>
              <a:rPr lang="it-IT" b="1" dirty="0" smtClean="0">
                <a:solidFill>
                  <a:srgbClr val="0070C0"/>
                </a:solidFill>
              </a:rPr>
              <a:t>sé e altro siano originariamente co-costituiti</a:t>
            </a:r>
            <a:r>
              <a:rPr lang="it-IT" dirty="0" smtClean="0">
                <a:solidFill>
                  <a:srgbClr val="0070C0"/>
                </a:solidFill>
              </a:rPr>
              <a:t>» (42)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</a:rPr>
              <a:t>«[…] l’esplorazione dello stato mentale del </a:t>
            </a:r>
            <a:r>
              <a:rPr lang="it-IT" b="1" dirty="0" err="1" smtClean="0">
                <a:solidFill>
                  <a:srgbClr val="0070C0"/>
                </a:solidFill>
              </a:rPr>
              <a:t>caregiver</a:t>
            </a:r>
            <a:r>
              <a:rPr lang="it-IT" b="1" dirty="0" smtClean="0">
                <a:solidFill>
                  <a:srgbClr val="0070C0"/>
                </a:solidFill>
              </a:rPr>
              <a:t> sensibile </a:t>
            </a:r>
            <a:r>
              <a:rPr lang="it-IT" dirty="0" smtClean="0">
                <a:solidFill>
                  <a:srgbClr val="0070C0"/>
                </a:solidFill>
              </a:rPr>
              <a:t>consente al bambino di trovare nella sua mente un’immagine di se stesso motivato da convinzioni, sentimenti e intenzioni […]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70C0"/>
                </a:solidFill>
              </a:rPr>
              <a:t>Attaccamento</a:t>
            </a:r>
            <a:r>
              <a:rPr lang="it-IT" dirty="0" smtClean="0">
                <a:solidFill>
                  <a:srgbClr val="0070C0"/>
                </a:solidFill>
              </a:rPr>
              <a:t> (sicuro, insicuro/evitante, insicuro/ambivalente, disorganizzato, </a:t>
            </a:r>
            <a:r>
              <a:rPr lang="it-IT" dirty="0" err="1" smtClean="0">
                <a:solidFill>
                  <a:srgbClr val="0070C0"/>
                </a:solidFill>
              </a:rPr>
              <a:t>Bowlby</a:t>
            </a:r>
            <a:r>
              <a:rPr lang="it-IT" dirty="0" smtClean="0">
                <a:solidFill>
                  <a:srgbClr val="0070C0"/>
                </a:solidFill>
              </a:rPr>
              <a:t>, 1989) e </a:t>
            </a:r>
            <a:r>
              <a:rPr lang="it-IT" b="1" dirty="0" err="1" smtClean="0">
                <a:solidFill>
                  <a:srgbClr val="0070C0"/>
                </a:solidFill>
              </a:rPr>
              <a:t>intesoggettività</a:t>
            </a:r>
            <a:r>
              <a:rPr lang="it-IT" dirty="0" smtClean="0">
                <a:solidFill>
                  <a:srgbClr val="0070C0"/>
                </a:solidFill>
              </a:rPr>
              <a:t>: quali legami tra attaccamento e condotte «digitali»?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8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L’insegnante </a:t>
            </a: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è un </a:t>
            </a:r>
            <a:r>
              <a:rPr lang="it-IT" sz="6600" dirty="0" err="1" smtClean="0">
                <a:solidFill>
                  <a:srgbClr val="00B0F0"/>
                </a:solidFill>
                <a:latin typeface="Sitka Small" panose="02000505000000020004" pitchFamily="2" charset="0"/>
              </a:rPr>
              <a:t>caregiver</a:t>
            </a: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 sensibile</a:t>
            </a:r>
            <a:endParaRPr lang="it-IT" sz="6600" b="1" dirty="0" smtClean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>
                <a:solidFill>
                  <a:srgbClr val="00B0F0"/>
                </a:solidFill>
                <a:latin typeface="Sitka Small" panose="02000505000000020004" pitchFamily="2" charset="0"/>
              </a:rPr>
              <a:t>e</a:t>
            </a: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 gestisce la relazione intersoggettiva</a:t>
            </a:r>
            <a:endParaRPr lang="it-IT" sz="3900" i="1" dirty="0">
              <a:solidFill>
                <a:srgbClr val="00B0F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0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flipH="1">
            <a:off x="6063343" y="816429"/>
            <a:ext cx="5443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057400" y="3428607"/>
            <a:ext cx="8142514" cy="87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305692" y="272143"/>
            <a:ext cx="16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Consapevolezza</a:t>
            </a:r>
            <a:endParaRPr lang="it-IT" b="1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07717" y="6303218"/>
            <a:ext cx="178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Ignoranza e odio</a:t>
            </a:r>
            <a:endParaRPr lang="it-IT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63578" y="322256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Alienazione</a:t>
            </a:r>
            <a:endParaRPr lang="it-IT" b="1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619028" y="3287680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Empatia</a:t>
            </a:r>
            <a:endParaRPr lang="it-IT" b="1" i="1" dirty="0"/>
          </a:p>
        </p:txBody>
      </p:sp>
      <p:sp>
        <p:nvSpPr>
          <p:cNvPr id="17" name="Rettangolo 16"/>
          <p:cNvSpPr/>
          <p:nvPr/>
        </p:nvSpPr>
        <p:spPr>
          <a:xfrm>
            <a:off x="2177143" y="3766457"/>
            <a:ext cx="3516086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524652" y="193785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err="1"/>
              <a:t>G</a:t>
            </a:r>
            <a:r>
              <a:rPr lang="it-IT" i="1" dirty="0" err="1" smtClean="0"/>
              <a:t>amer</a:t>
            </a:r>
            <a:endParaRPr lang="it-IT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407729" y="4510091"/>
            <a:ext cx="1054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/>
              <a:t>Soggetto</a:t>
            </a:r>
          </a:p>
          <a:p>
            <a:pPr algn="ctr"/>
            <a:r>
              <a:rPr lang="it-IT" i="1" dirty="0" smtClean="0"/>
              <a:t>nevrotico</a:t>
            </a:r>
            <a:endParaRPr lang="it-IT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796691" y="1937852"/>
            <a:ext cx="314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/>
              <a:t>Insegnante/formatore</a:t>
            </a:r>
          </a:p>
          <a:p>
            <a:pPr algn="ctr"/>
            <a:r>
              <a:rPr lang="it-IT" i="1" dirty="0" smtClean="0"/>
              <a:t>Soggetto esperto e consapevole</a:t>
            </a:r>
            <a:endParaRPr lang="it-IT" i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932640" y="4510091"/>
            <a:ext cx="871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/>
              <a:t>Utente </a:t>
            </a:r>
          </a:p>
          <a:p>
            <a:pPr algn="ctr"/>
            <a:r>
              <a:rPr lang="it-IT" i="1" dirty="0" smtClean="0"/>
              <a:t>medio</a:t>
            </a:r>
            <a:endParaRPr lang="it-IT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7714" y="936171"/>
            <a:ext cx="10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Creatività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772641" y="934996"/>
            <a:ext cx="2219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Situazione epistemica</a:t>
            </a:r>
          </a:p>
          <a:p>
            <a:pPr algn="ctr"/>
            <a:r>
              <a:rPr lang="it-IT" dirty="0" smtClean="0"/>
              <a:t>autorevole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7713" y="5628697"/>
            <a:ext cx="12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Dipendenza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892385" y="5458125"/>
            <a:ext cx="1980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Situazione affettiva</a:t>
            </a:r>
          </a:p>
          <a:p>
            <a:pPr algn="ctr"/>
            <a:r>
              <a:rPr lang="it-IT" dirty="0" smtClean="0"/>
              <a:t>non epistemica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30707" y="76591"/>
            <a:ext cx="1293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Tipologie di</a:t>
            </a:r>
          </a:p>
          <a:p>
            <a:pPr algn="ctr"/>
            <a:r>
              <a:rPr lang="it-IT" b="1" dirty="0" err="1">
                <a:solidFill>
                  <a:srgbClr val="00B050"/>
                </a:solidFill>
              </a:rPr>
              <a:t>p</a:t>
            </a:r>
            <a:r>
              <a:rPr lang="it-IT" b="1" dirty="0" err="1" smtClean="0">
                <a:solidFill>
                  <a:srgbClr val="00B050"/>
                </a:solidFill>
              </a:rPr>
              <a:t>rosumer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92786" y="6487884"/>
            <a:ext cx="149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(Parola, 2017)</a:t>
            </a:r>
          </a:p>
        </p:txBody>
      </p:sp>
    </p:spTree>
    <p:extLst>
      <p:ext uri="{BB962C8B-B14F-4D97-AF65-F5344CB8AC3E}">
        <p14:creationId xmlns:p14="http://schemas.microsoft.com/office/powerpoint/2010/main" val="246210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latin typeface="Sitka Small" panose="02000505000000020004" pitchFamily="2" charset="0"/>
              </a:rPr>
              <a:t>L’odio on line</a:t>
            </a:r>
            <a:endParaRPr lang="it-IT" sz="6600" b="1" dirty="0" smtClean="0"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smtClean="0">
                <a:latin typeface="Sitka Small" panose="02000505000000020004" pitchFamily="2" charset="0"/>
              </a:rPr>
              <a:t>… e le condotte regressive degli adulti</a:t>
            </a:r>
            <a:endParaRPr lang="it-IT" sz="3900" i="1" dirty="0"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2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00B050"/>
                </a:solidFill>
                <a:latin typeface="Sitka Small" panose="02000505000000020004" pitchFamily="2" charset="0"/>
              </a:rPr>
              <a:t>Open </a:t>
            </a:r>
            <a:r>
              <a:rPr lang="it-IT" sz="6600" dirty="0" err="1" smtClean="0">
                <a:solidFill>
                  <a:srgbClr val="00B050"/>
                </a:solidFill>
                <a:latin typeface="Sitka Small" panose="02000505000000020004" pitchFamily="2" charset="0"/>
              </a:rPr>
              <a:t>Education</a:t>
            </a:r>
            <a:endParaRPr lang="it-IT" sz="6600" b="1" dirty="0" smtClean="0">
              <a:solidFill>
                <a:srgbClr val="00B05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solidFill>
                <a:srgbClr val="00B05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smtClean="0">
                <a:solidFill>
                  <a:srgbClr val="00B050"/>
                </a:solidFill>
                <a:latin typeface="Sitka Small" panose="02000505000000020004" pitchFamily="2" charset="0"/>
              </a:rPr>
              <a:t>… ricercare risorse «aperte» come compito necessario per l’insegnamento</a:t>
            </a:r>
            <a:endParaRPr lang="it-IT" sz="3900" i="1" dirty="0">
              <a:solidFill>
                <a:srgbClr val="00B05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9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+mn-lt"/>
              </a:rPr>
              <a:t>Strutture e </a:t>
            </a:r>
            <a:r>
              <a:rPr lang="it-IT" b="1" dirty="0" smtClean="0">
                <a:solidFill>
                  <a:srgbClr val="C00000"/>
                </a:solidFill>
                <a:latin typeface="+mn-lt"/>
              </a:rPr>
              <a:t>approcci alle competenze digitali</a:t>
            </a:r>
            <a:endParaRPr lang="it-IT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852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Micro-competenze (saper fare)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Verticalità (adeguatezza del curricolo)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Componenti (minimo tre)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Tempistiche</a:t>
            </a:r>
          </a:p>
          <a:p>
            <a:endParaRPr lang="it-IT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 descr="Risultati immagini per digital compet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2" y="4424081"/>
            <a:ext cx="2980687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29" y="4424081"/>
            <a:ext cx="2620301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sultati immagini per digital compet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56" y="4424081"/>
            <a:ext cx="2576123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8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Open Educational </a:t>
            </a:r>
            <a:r>
              <a:rPr lang="it-IT" b="1" dirty="0" err="1" smtClean="0">
                <a:solidFill>
                  <a:srgbClr val="C00000"/>
                </a:solidFill>
              </a:rPr>
              <a:t>resources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MIT </a:t>
            </a:r>
            <a:r>
              <a:rPr lang="en-US" dirty="0" err="1">
                <a:solidFill>
                  <a:srgbClr val="002060"/>
                </a:solidFill>
              </a:rPr>
              <a:t>OpenCourseWare</a:t>
            </a:r>
            <a:r>
              <a:rPr lang="en-US" dirty="0">
                <a:solidFill>
                  <a:srgbClr val="002060"/>
                </a:solidFill>
              </a:rPr>
              <a:t> http://ocw.mit.edu/index.htm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OpenLearn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http://www.open.edu/openlearn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OER </a:t>
            </a:r>
            <a:r>
              <a:rPr lang="en-US" dirty="0">
                <a:solidFill>
                  <a:srgbClr val="002060"/>
                </a:solidFill>
              </a:rPr>
              <a:t>Commons https://www.oercommons.org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Curriki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http://www.curriki.org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OpenStax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CNX http://cnx.org Open Education Europa http://www.openeducationeuropa.eu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Coursera </a:t>
            </a:r>
            <a:r>
              <a:rPr lang="en-US" dirty="0">
                <a:solidFill>
                  <a:srgbClr val="002060"/>
                </a:solidFill>
              </a:rPr>
              <a:t>https://www.coursera.org </a:t>
            </a:r>
            <a:r>
              <a:rPr lang="en-US" dirty="0" err="1">
                <a:solidFill>
                  <a:srgbClr val="002060"/>
                </a:solidFill>
              </a:rPr>
              <a:t>edX</a:t>
            </a:r>
            <a:r>
              <a:rPr lang="en-US" dirty="0">
                <a:solidFill>
                  <a:srgbClr val="002060"/>
                </a:solidFill>
              </a:rPr>
              <a:t> https://www.edx.org Khan Academy https://www.khanacademy.org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Federica </a:t>
            </a:r>
            <a:r>
              <a:rPr lang="en-US" dirty="0">
                <a:solidFill>
                  <a:srgbClr val="002060"/>
                </a:solidFill>
              </a:rPr>
              <a:t>http://www.federica.unina.it </a:t>
            </a:r>
            <a:r>
              <a:rPr lang="en-US" dirty="0" err="1">
                <a:solidFill>
                  <a:srgbClr val="002060"/>
                </a:solidFill>
              </a:rPr>
              <a:t>Figura</a:t>
            </a:r>
            <a:r>
              <a:rPr lang="en-US" dirty="0">
                <a:solidFill>
                  <a:srgbClr val="002060"/>
                </a:solidFill>
              </a:rPr>
              <a:t> 1. I </a:t>
            </a:r>
            <a:r>
              <a:rPr lang="en-US" dirty="0" err="1">
                <a:solidFill>
                  <a:srgbClr val="002060"/>
                </a:solidFill>
              </a:rPr>
              <a:t>collegamenti</a:t>
            </a:r>
            <a:r>
              <a:rPr lang="en-US" dirty="0">
                <a:solidFill>
                  <a:srgbClr val="002060"/>
                </a:solidFill>
              </a:rPr>
              <a:t> web </a:t>
            </a:r>
            <a:r>
              <a:rPr lang="en-US" dirty="0" err="1">
                <a:solidFill>
                  <a:srgbClr val="002060"/>
                </a:solidFill>
              </a:rPr>
              <a:t>alle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principali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iniziative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dirty="0" err="1">
                <a:solidFill>
                  <a:srgbClr val="002060"/>
                </a:solidFill>
              </a:rPr>
              <a:t>progetti</a:t>
            </a:r>
            <a:r>
              <a:rPr lang="en-US" dirty="0">
                <a:solidFill>
                  <a:srgbClr val="002060"/>
                </a:solidFill>
              </a:rPr>
              <a:t> OER </a:t>
            </a:r>
            <a:r>
              <a:rPr lang="en-US" dirty="0" err="1" smtClean="0">
                <a:solidFill>
                  <a:srgbClr val="002060"/>
                </a:solidFill>
              </a:rPr>
              <a:t>citate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Vivanet</a:t>
            </a:r>
            <a:r>
              <a:rPr lang="en-US" dirty="0" smtClean="0">
                <a:solidFill>
                  <a:srgbClr val="002060"/>
                </a:solidFill>
              </a:rPr>
              <a:t> (2014)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L’insegnante </a:t>
            </a: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cerca risorse aperte</a:t>
            </a:r>
            <a:endParaRPr lang="it-IT" sz="6600" b="1" dirty="0" smtClean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endParaRPr lang="it-IT" sz="6600" dirty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… e </a:t>
            </a: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le condivide nella comunità scolastica</a:t>
            </a:r>
            <a:endParaRPr lang="it-IT" sz="3900" i="1" dirty="0">
              <a:solidFill>
                <a:srgbClr val="00B0F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8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523521" y="2441163"/>
            <a:ext cx="8818045" cy="290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6" tIns="40823" rIns="81646" bIns="40823"/>
          <a:lstStyle/>
          <a:p>
            <a:pPr algn="ctr"/>
            <a:r>
              <a:rPr lang="it-IT" altLang="it-IT" sz="2400" b="1" dirty="0" smtClean="0">
                <a:solidFill>
                  <a:srgbClr val="002060"/>
                </a:solidFill>
              </a:rPr>
              <a:t>CENTRO DI RICERCA INTERDIPARTIMENTALE </a:t>
            </a:r>
          </a:p>
          <a:p>
            <a:pPr algn="ctr"/>
            <a:r>
              <a:rPr lang="it-IT" altLang="it-IT" sz="2400" b="1" dirty="0" smtClean="0">
                <a:solidFill>
                  <a:srgbClr val="002060"/>
                </a:solidFill>
              </a:rPr>
              <a:t>PER IL CINEMA, L’EDUCAZIONE E I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02060"/>
                </a:solidFill>
              </a:rPr>
              <a:t>Progettazione e produzione </a:t>
            </a:r>
            <a:r>
              <a:rPr lang="it-IT" altLang="it-IT" sz="2000" dirty="0">
                <a:solidFill>
                  <a:srgbClr val="002060"/>
                </a:solidFill>
              </a:rPr>
              <a:t>audiovisiva (scuole, territorio, contesti socio-sanitari</a:t>
            </a:r>
            <a:r>
              <a:rPr lang="it-IT" altLang="it-IT" sz="20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</a:rPr>
              <a:t>Cittadinanza </a:t>
            </a:r>
            <a:r>
              <a:rPr lang="it-IT" altLang="it-IT" sz="2000" dirty="0" smtClean="0">
                <a:solidFill>
                  <a:srgbClr val="002060"/>
                </a:solidFill>
              </a:rPr>
              <a:t>globale, progetti inclusivi, laboratori territoriali</a:t>
            </a:r>
            <a:endParaRPr lang="it-IT" altLang="it-IT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02060"/>
                </a:solidFill>
              </a:rPr>
              <a:t>Potenziamento cognitivo</a:t>
            </a:r>
            <a:endParaRPr lang="it-IT" altLang="it-IT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</a:rPr>
              <a:t>E-learning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</a:rPr>
              <a:t>Terza </a:t>
            </a:r>
            <a:r>
              <a:rPr lang="it-IT" altLang="it-IT" sz="2000" dirty="0" smtClean="0">
                <a:solidFill>
                  <a:srgbClr val="002060"/>
                </a:solidFill>
              </a:rPr>
              <a:t>missione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02060"/>
                </a:solidFill>
              </a:rPr>
              <a:t>Formazione di educatori e insegnanti (prodotti formativi per la EBE)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02060"/>
                </a:solidFill>
              </a:rPr>
              <a:t>Ambienti d’apprendimento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02060"/>
                </a:solidFill>
              </a:rPr>
              <a:t>Robotica educativa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02060"/>
                </a:solidFill>
              </a:rPr>
              <a:t>Video-ricerca</a:t>
            </a:r>
            <a:endParaRPr lang="it-IT" altLang="it-IT" sz="2000" dirty="0">
              <a:solidFill>
                <a:srgbClr val="002060"/>
              </a:solidFill>
            </a:endParaRPr>
          </a:p>
        </p:txBody>
      </p:sp>
      <p:pic>
        <p:nvPicPr>
          <p:cNvPr id="3" name="Immagine 3" descr="Pagina inizi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23864"/>
            <a:ext cx="50927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4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Grazie per l’attenzione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a</a:t>
            </a:r>
            <a:r>
              <a:rPr lang="it-IT" dirty="0" smtClean="0">
                <a:solidFill>
                  <a:srgbClr val="00B0F0"/>
                </a:solidFill>
              </a:rPr>
              <a:t>lberto.parola@unito.it</a:t>
            </a: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2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>
            <a:off x="170688" y="6315456"/>
            <a:ext cx="11862816" cy="60960"/>
          </a:xfrm>
          <a:prstGeom prst="straightConnector1">
            <a:avLst/>
          </a:prstGeom>
          <a:ln w="2508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1500" y="2494110"/>
            <a:ext cx="146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CONOSCENZE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4600" y="2494110"/>
            <a:ext cx="88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ABILITÀ</a:t>
            </a:r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3911600" y="2678776"/>
            <a:ext cx="438150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867150" y="863692"/>
            <a:ext cx="438150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911600" y="4503512"/>
            <a:ext cx="438150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36438" y="5457704"/>
            <a:ext cx="132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Valutazione </a:t>
            </a:r>
          </a:p>
          <a:p>
            <a:pPr algn="ctr"/>
            <a:r>
              <a:rPr lang="it-IT" dirty="0" smtClean="0"/>
              <a:t>diagnostica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393102" y="5457704"/>
            <a:ext cx="132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Valutazione </a:t>
            </a:r>
          </a:p>
          <a:p>
            <a:pPr algn="ctr"/>
            <a:r>
              <a:rPr lang="it-IT" dirty="0" smtClean="0"/>
              <a:t>formativa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746154" y="5457704"/>
            <a:ext cx="132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Valutazione </a:t>
            </a:r>
          </a:p>
          <a:p>
            <a:pPr algn="ctr"/>
            <a:r>
              <a:rPr lang="it-IT" dirty="0" smtClean="0"/>
              <a:t>sommativa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344924" y="1644368"/>
            <a:ext cx="324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COMPETENZE MEDIALI-DIGITALI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586785" y="3469103"/>
            <a:ext cx="275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COMPETENZE DISCIPLINARI</a:t>
            </a:r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8248650" y="863692"/>
            <a:ext cx="1416050" cy="1815084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8293100" y="2678776"/>
            <a:ext cx="1371600" cy="1824736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9962884" y="2494110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788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psycho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24" y="412744"/>
            <a:ext cx="7927975" cy="61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Psicotecnologie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0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Pensiero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ed </a:t>
            </a:r>
            <a:r>
              <a:rPr lang="it-IT" b="1" dirty="0" smtClean="0">
                <a:solidFill>
                  <a:srgbClr val="C00000"/>
                </a:solidFill>
              </a:rPr>
              <a:t>emozione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002060"/>
                </a:solidFill>
              </a:rPr>
              <a:t>«[…] gli aspetti della cognizione che sono presi in maggior considerazione in ambito scolastico, inclusi l’apprendimento, l’attenzione, la memoria, i processi decisionali, la motivazione e il funzionamento sociale, sono tutti profondamente influenzati dalle emozioni e, anzi, inglobati all’interno del processo emotivo» (</a:t>
            </a:r>
            <a:r>
              <a:rPr lang="it-IT" dirty="0" err="1" smtClean="0">
                <a:solidFill>
                  <a:srgbClr val="002060"/>
                </a:solidFill>
              </a:rPr>
              <a:t>Immordino</a:t>
            </a:r>
            <a:r>
              <a:rPr lang="it-IT" dirty="0" smtClean="0">
                <a:solidFill>
                  <a:srgbClr val="002060"/>
                </a:solidFill>
              </a:rPr>
              <a:t>-Yang, 2017, 36).</a:t>
            </a:r>
          </a:p>
          <a:p>
            <a:pPr marL="0" indent="0" algn="just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rgbClr val="002060"/>
                </a:solidFill>
              </a:rPr>
              <a:t>Le scoperte delle neuroscienze suggeriscono che non possiamo più giustificare teorie dell’apprendimento che dissociano la mente dal corpo, il sé dal contesto sociale.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7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Scuola come </a:t>
            </a:r>
          </a:p>
          <a:p>
            <a:pPr marL="0" indent="0" algn="ctr">
              <a:buNone/>
            </a:pPr>
            <a:r>
              <a:rPr lang="it-IT" sz="6600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luogo del </a:t>
            </a:r>
            <a:r>
              <a:rPr lang="it-IT" sz="6600" b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benessere</a:t>
            </a:r>
          </a:p>
          <a:p>
            <a:pPr marL="0" indent="0" algn="ctr">
              <a:buNone/>
            </a:pPr>
            <a:endParaRPr lang="it-IT" sz="6600" dirty="0">
              <a:solidFill>
                <a:srgbClr val="00B0F0"/>
              </a:solidFill>
              <a:latin typeface="Sitka Small" panose="02000505000000020004" pitchFamily="2" charset="0"/>
            </a:endParaRPr>
          </a:p>
          <a:p>
            <a:pPr marL="0" indent="0" algn="ctr">
              <a:buNone/>
            </a:pP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Senza </a:t>
            </a:r>
            <a:r>
              <a:rPr lang="it-IT" sz="3900" b="1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buone emozioni </a:t>
            </a:r>
            <a:r>
              <a:rPr lang="it-IT" sz="3900" i="1" dirty="0" smtClean="0">
                <a:solidFill>
                  <a:srgbClr val="00B0F0"/>
                </a:solidFill>
                <a:latin typeface="Sitka Small" panose="02000505000000020004" pitchFamily="2" charset="0"/>
              </a:rPr>
              <a:t>non si impara</a:t>
            </a:r>
            <a:endParaRPr lang="it-IT" sz="3900" i="1" dirty="0">
              <a:solidFill>
                <a:srgbClr val="00B0F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0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Immagine «</a:t>
            </a:r>
            <a:r>
              <a:rPr lang="it-IT" b="1" dirty="0" err="1" smtClean="0">
                <a:solidFill>
                  <a:srgbClr val="C00000"/>
                </a:solidFill>
              </a:rPr>
              <a:t>aptica</a:t>
            </a:r>
            <a:r>
              <a:rPr lang="it-IT" b="1" dirty="0" smtClean="0">
                <a:solidFill>
                  <a:srgbClr val="C00000"/>
                </a:solidFill>
              </a:rPr>
              <a:t>» e </a:t>
            </a:r>
            <a:r>
              <a:rPr lang="it-IT" b="1" dirty="0" err="1" smtClean="0">
                <a:solidFill>
                  <a:srgbClr val="C00000"/>
                </a:solidFill>
              </a:rPr>
              <a:t>affordance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Poesia (Eugenio Montale, 1925)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Mistral" panose="03090702030407020403" pitchFamily="66" charset="0"/>
              </a:rPr>
              <a:t>Meriggiare pallido e assorto</a:t>
            </a:r>
            <a:br>
              <a:rPr lang="it-IT" dirty="0">
                <a:latin typeface="Mistral" panose="03090702030407020403" pitchFamily="66" charset="0"/>
              </a:rPr>
            </a:br>
            <a:r>
              <a:rPr lang="it-IT" dirty="0">
                <a:latin typeface="Mistral" panose="03090702030407020403" pitchFamily="66" charset="0"/>
              </a:rPr>
              <a:t>presso un rovente muro d'orto,</a:t>
            </a:r>
            <a:br>
              <a:rPr lang="it-IT" dirty="0">
                <a:latin typeface="Mistral" panose="03090702030407020403" pitchFamily="66" charset="0"/>
              </a:rPr>
            </a:br>
            <a:r>
              <a:rPr lang="it-IT" dirty="0">
                <a:latin typeface="Mistral" panose="03090702030407020403" pitchFamily="66" charset="0"/>
              </a:rPr>
              <a:t>ascoltare tra i pruni e gli sterpi</a:t>
            </a:r>
            <a:br>
              <a:rPr lang="it-IT" dirty="0">
                <a:latin typeface="Mistral" panose="03090702030407020403" pitchFamily="66" charset="0"/>
              </a:rPr>
            </a:br>
            <a:r>
              <a:rPr lang="it-IT" dirty="0">
                <a:latin typeface="Mistral" panose="03090702030407020403" pitchFamily="66" charset="0"/>
              </a:rPr>
              <a:t>schiocchi di </a:t>
            </a:r>
            <a:r>
              <a:rPr lang="it-IT" dirty="0" smtClean="0">
                <a:latin typeface="Mistral" panose="03090702030407020403" pitchFamily="66" charset="0"/>
              </a:rPr>
              <a:t>merli, </a:t>
            </a:r>
            <a:r>
              <a:rPr lang="it-IT" dirty="0">
                <a:latin typeface="Mistral" panose="03090702030407020403" pitchFamily="66" charset="0"/>
              </a:rPr>
              <a:t>frusci di </a:t>
            </a:r>
            <a:r>
              <a:rPr lang="it-IT" dirty="0" smtClean="0">
                <a:latin typeface="Mistral" panose="03090702030407020403" pitchFamily="66" charset="0"/>
              </a:rPr>
              <a:t>serpi…</a:t>
            </a:r>
            <a:endParaRPr lang="it-IT" dirty="0">
              <a:latin typeface="Mistral" panose="03090702030407020403" pitchFamily="66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Il Cinema (Alfred Hitchcock, 1946)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scena delle chiavi di </a:t>
            </a:r>
            <a:r>
              <a:rPr lang="it-IT" dirty="0" err="1" smtClean="0"/>
              <a:t>Notorious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Risultati immagini per film notorious hitchc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26" y="3240473"/>
            <a:ext cx="3204136" cy="24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eugenio mont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08" y="4347369"/>
            <a:ext cx="2166284" cy="21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5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31" y="1473334"/>
            <a:ext cx="76200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Immagine </a:t>
            </a:r>
            <a:r>
              <a:rPr lang="it-IT" b="1" dirty="0" err="1" smtClean="0">
                <a:solidFill>
                  <a:srgbClr val="0070C0"/>
                </a:solidFill>
              </a:rPr>
              <a:t>aptica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102" name="Picture 6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62" y="2471012"/>
            <a:ext cx="3830269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37" y="3157545"/>
            <a:ext cx="2776518" cy="18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2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1269</Words>
  <Application>Microsoft Office PowerPoint</Application>
  <PresentationFormat>Widescreen</PresentationFormat>
  <Paragraphs>227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Mistral</vt:lpstr>
      <vt:lpstr>Sitka Small</vt:lpstr>
      <vt:lpstr>Tema di Office</vt:lpstr>
      <vt:lpstr>Uso, riuso e abuso dei media digitali: la digital education per un nuovo approccio al sé e alla conoscenza</vt:lpstr>
      <vt:lpstr>Una premessa sul «digitale» …</vt:lpstr>
      <vt:lpstr>Strutture e approcci alle competenze digitali</vt:lpstr>
      <vt:lpstr>Presentazione standard di PowerPoint</vt:lpstr>
      <vt:lpstr>Psicotecnologie</vt:lpstr>
      <vt:lpstr>Pensiero ed emozione </vt:lpstr>
      <vt:lpstr>Presentazione standard di PowerPoint</vt:lpstr>
      <vt:lpstr>Immagine «aptica» e affordance</vt:lpstr>
      <vt:lpstr>Immagine aptica</vt:lpstr>
      <vt:lpstr>Presentazione standard di PowerPoint</vt:lpstr>
      <vt:lpstr>Presentazione standard di PowerPoint</vt:lpstr>
      <vt:lpstr>Effetto delle tecnologie sugli apprendimenti  (Hattie, 2015) </vt:lpstr>
      <vt:lpstr>Visible learning</vt:lpstr>
      <vt:lpstr>Presentazione standard di PowerPoint</vt:lpstr>
      <vt:lpstr>Digitale e apprendimento (ricadute metodologico-didattiche)</vt:lpstr>
      <vt:lpstr>«Mente simulativa e mente ludica ..</vt:lpstr>
      <vt:lpstr>Presentazione standard di PowerPoint</vt:lpstr>
      <vt:lpstr>Ambienti di vita</vt:lpstr>
      <vt:lpstr>Effetti della mediazione</vt:lpstr>
      <vt:lpstr>Presentazione standard di PowerPoint</vt:lpstr>
      <vt:lpstr>Presentazione standard di PowerPoint</vt:lpstr>
      <vt:lpstr>Presentazione standard di PowerPoint</vt:lpstr>
      <vt:lpstr>L’impatto delle storie sull’identità</vt:lpstr>
      <vt:lpstr>Presentazione standard di PowerPoint</vt:lpstr>
      <vt:lpstr>Intersoggettività (Ammaniti e Gallese, 2014)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Open Educational resources</vt:lpstr>
      <vt:lpstr>Presentazione standard di PowerPoint</vt:lpstr>
      <vt:lpstr>Presentazione standard di PowerPoint</vt:lpstr>
      <vt:lpstr>Grazie per l’attenzione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Immagini per «Scritture mediali»</dc:title>
  <dc:creator>alberto parola</dc:creator>
  <cp:lastModifiedBy>alberto parola</cp:lastModifiedBy>
  <cp:revision>107</cp:revision>
  <cp:lastPrinted>2018-04-11T17:57:07Z</cp:lastPrinted>
  <dcterms:created xsi:type="dcterms:W3CDTF">2016-10-06T13:34:56Z</dcterms:created>
  <dcterms:modified xsi:type="dcterms:W3CDTF">2018-09-05T05:55:47Z</dcterms:modified>
</cp:coreProperties>
</file>