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63" r:id="rId3"/>
    <p:sldId id="257" r:id="rId4"/>
    <p:sldId id="279" r:id="rId5"/>
    <p:sldId id="262" r:id="rId6"/>
    <p:sldId id="290" r:id="rId7"/>
    <p:sldId id="258" r:id="rId8"/>
    <p:sldId id="264" r:id="rId9"/>
    <p:sldId id="265" r:id="rId10"/>
    <p:sldId id="259" r:id="rId11"/>
    <p:sldId id="261" r:id="rId12"/>
    <p:sldId id="269" r:id="rId13"/>
    <p:sldId id="280" r:id="rId14"/>
    <p:sldId id="270" r:id="rId15"/>
    <p:sldId id="271" r:id="rId16"/>
    <p:sldId id="281" r:id="rId17"/>
    <p:sldId id="275" r:id="rId18"/>
    <p:sldId id="282" r:id="rId19"/>
    <p:sldId id="276" r:id="rId20"/>
    <p:sldId id="288" r:id="rId21"/>
    <p:sldId id="272" r:id="rId22"/>
    <p:sldId id="283" r:id="rId23"/>
    <p:sldId id="277" r:id="rId24"/>
    <p:sldId id="284" r:id="rId25"/>
    <p:sldId id="273" r:id="rId26"/>
    <p:sldId id="285" r:id="rId27"/>
    <p:sldId id="278" r:id="rId28"/>
    <p:sldId id="291" r:id="rId29"/>
    <p:sldId id="286" r:id="rId30"/>
    <p:sldId id="287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A70FA-9F55-4C6C-B1AE-AA62816BD51C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08332-7F5E-420F-B244-7FFA42E8C8F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BDB43-6583-4F1C-A4CE-C2C495F172DC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EA273-D5A7-4833-9C41-36CFAFBFDE21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599E-E4F3-4655-8D8D-166754EAE83E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922B-30F2-4D12-BD68-3249D3A9925A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DCEA-A10D-4FB3-BA41-8E45A83D22B6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667E8-C0F7-4211-AC2B-F35412DA99D6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5F41-9C3C-464B-AB69-944D9D5F1EC6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692F-1263-4DB2-B216-CB431A15C3B6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7207-7642-405C-822C-86692F2054F8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0360-73EE-4327-AC85-241B40CD3BEE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A6240-E861-4B48-A797-4A20D6787CF5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31546E1-D8BA-4F46-93FE-4DFD1D96FA88}" type="datetime1">
              <a:rPr lang="it-IT" smtClean="0"/>
              <a:pPr/>
              <a:t>04/05/2018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it-IT"/>
              <a:t>elvira zuin </a:t>
            </a: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FEBE655-C47D-4863-A0FB-AB8C6D614EC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19672" y="836712"/>
            <a:ext cx="7056784" cy="1656184"/>
          </a:xfrm>
        </p:spPr>
        <p:txBody>
          <a:bodyPr>
            <a:noAutofit/>
          </a:bodyPr>
          <a:lstStyle/>
          <a:p>
            <a:pPr algn="ctr"/>
            <a:r>
              <a:rPr lang="it-IT" sz="3200" dirty="0"/>
              <a:t>Lo sviluppo delle competenze linguistiche </a:t>
            </a:r>
            <a:br>
              <a:rPr lang="it-IT" sz="3200" dirty="0"/>
            </a:br>
            <a:br>
              <a:rPr lang="it-IT" sz="2400" i="1" dirty="0"/>
            </a:br>
            <a:r>
              <a:rPr lang="it-IT" sz="2400" i="1" dirty="0"/>
              <a:t>Evoluzione della lingua italiana e ambiti fondamentali di attenzione per la didattica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96136" y="3861048"/>
            <a:ext cx="3043064" cy="108012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it-IT" dirty="0"/>
              <a:t>Docenti di italiano  </a:t>
            </a:r>
          </a:p>
          <a:p>
            <a:pPr algn="r"/>
            <a:r>
              <a:rPr lang="it-IT" dirty="0"/>
              <a:t>Bra </a:t>
            </a:r>
          </a:p>
          <a:p>
            <a:pPr algn="r"/>
            <a:r>
              <a:rPr lang="it-IT" dirty="0"/>
              <a:t>4 maggio 2018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1.b.1. L’Italiano contemporaneo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5616" y="1412776"/>
            <a:ext cx="7818072" cy="4835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dirty="0"/>
              <a:t>Una lingua in rapida e profonda evoluzione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“</a:t>
            </a:r>
            <a:r>
              <a:rPr lang="it-IT" sz="1800" b="1" i="1" dirty="0"/>
              <a:t>Le strutture lessicali e morfosintattiche, le organizzazioni testuali, le relazioni tra parlato e scritto sono soggette a mutamenti talmente rapidi e significativi che oggi è difficile descrivere tratti permanenti e specifici delle varietà in cui si articola. </a:t>
            </a:r>
          </a:p>
          <a:p>
            <a:pPr>
              <a:buNone/>
            </a:pPr>
            <a:endParaRPr lang="it-IT" sz="1800" i="1" dirty="0"/>
          </a:p>
          <a:p>
            <a:pPr>
              <a:buNone/>
            </a:pPr>
            <a:r>
              <a:rPr lang="it-IT" sz="1800" i="1" dirty="0"/>
              <a:t>Le ragioni alla base di questo fenomeno sono molteplici. Il contesto socioculturale promuove funzioni diversificate della lingua italiana (lingua materna – o lingua di casa, lingua di studio – di scuola, lingua ufficiale di esercizio della cittadinanza, lingua di cultura), i media e le tecnologie digitali inducono usi che scardinano regole e ne determinano altre, la diffusione di altre lingue alimenta la tendenza, più marcata in alcuni ambiti, al prestito linguistico e induce a privilegiare strutture lessicali e sintattiche traducibili, espungendo quelle più peculiari”</a:t>
            </a:r>
            <a:r>
              <a:rPr lang="it-IT" sz="1800" dirty="0"/>
              <a:t> . (Op. cit.)</a:t>
            </a:r>
            <a:endParaRPr lang="it-IT" sz="1800" i="1" dirty="0"/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E9F3-202D-4567-B22F-13C4B9B31DD7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99412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1.b.2. Conseguenze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412776"/>
            <a:ext cx="7674056" cy="47525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sz="2400" dirty="0"/>
              <a:t>“</a:t>
            </a:r>
            <a:r>
              <a:rPr lang="it-IT" sz="1700" i="1" dirty="0"/>
              <a:t>Dal punto di vista della norma linguistica, il processo di </a:t>
            </a:r>
            <a:r>
              <a:rPr lang="it-IT" sz="1700" i="1" dirty="0" err="1"/>
              <a:t>ri-standardizzazione</a:t>
            </a:r>
            <a:r>
              <a:rPr lang="it-IT" sz="1700" i="1" dirty="0"/>
              <a:t> è continuo (</a:t>
            </a:r>
            <a:r>
              <a:rPr lang="it-IT" sz="1700" i="1" dirty="0" err="1"/>
              <a:t>Fornasiero</a:t>
            </a:r>
            <a:r>
              <a:rPr lang="it-IT" sz="1700" i="1" dirty="0"/>
              <a:t>) e muove dalla necessità di aggiornare periodicamente le regole, eliminando gli elementi non più praticati e accreditando quelli generalmente accettati e in uso</a:t>
            </a:r>
            <a:r>
              <a:rPr lang="it-IT" sz="1700" dirty="0"/>
              <a:t>”. (Op. Cit. )</a:t>
            </a:r>
          </a:p>
          <a:p>
            <a:pPr>
              <a:buNone/>
            </a:pPr>
            <a:r>
              <a:rPr lang="it-IT" sz="1700" i="1" dirty="0"/>
              <a:t>Dal punto di vista della classificazione dei testi, le contaminazioni sono tali e tante che le categorie comunemente accettate sono inadeguate; si è proposta la categoria dei “testi misti” (</a:t>
            </a:r>
            <a:r>
              <a:rPr lang="it-IT" sz="1700" i="1" dirty="0" err="1"/>
              <a:t>Dardano</a:t>
            </a:r>
            <a:r>
              <a:rPr lang="it-IT" sz="1700" i="1" dirty="0"/>
              <a:t>, 1994; Lo Duca , 2003)</a:t>
            </a:r>
          </a:p>
          <a:p>
            <a:pPr>
              <a:buNone/>
            </a:pPr>
            <a:r>
              <a:rPr lang="it-IT" sz="1700" i="1" dirty="0"/>
              <a:t>Dal punto di vista dell’acquisizione del lessico, la diffusione di termini, espressioni, significati nuovi  è talmente veloce e talmente effimera la permanenza, che rende quasi impossibile ai più prendere coscienza del valore effettivo del lessico in uso </a:t>
            </a:r>
          </a:p>
          <a:p>
            <a:pPr>
              <a:buNone/>
            </a:pPr>
            <a:endParaRPr lang="it-IT" sz="2600" dirty="0"/>
          </a:p>
          <a:p>
            <a:pPr marL="425196" indent="-342900">
              <a:buAutoNum type="arabicPeriod"/>
            </a:pPr>
            <a:r>
              <a:rPr lang="it-IT" sz="1800" dirty="0"/>
              <a:t>La norma e l’accettabilità degli usi prevalenti:  una o più grammatiche? </a:t>
            </a:r>
          </a:p>
          <a:p>
            <a:pPr marL="425196" indent="-342900">
              <a:buAutoNum type="arabicPeriod"/>
            </a:pPr>
            <a:r>
              <a:rPr lang="it-IT" sz="1800" dirty="0"/>
              <a:t>Quali classificazioni dei testi, soprattutto in funzione didattica?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Sullo sfondo la considerazione delle relazioni tra lingua orale, trasmessa, dello scritto/parlato, scritta: </a:t>
            </a:r>
            <a:r>
              <a:rPr lang="it-IT" sz="1800" i="1" dirty="0"/>
              <a:t>più una lingua è appresa in modo naturale, più sono probabili i passaggi automatici e inconsapevoli tra l’uno e l’altro dei canali</a:t>
            </a:r>
            <a:r>
              <a:rPr lang="it-IT" sz="1800" dirty="0"/>
              <a:t> </a:t>
            </a:r>
          </a:p>
          <a:p>
            <a:pPr>
              <a:buNone/>
            </a:pPr>
            <a:r>
              <a:rPr lang="it-IT" sz="1800" dirty="0"/>
              <a:t> 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E9F3-202D-4567-B22F-13C4B9B31DD7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43192" cy="576064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1.b.3. Prospettive e domande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124744"/>
            <a:ext cx="7776864" cy="5112568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1800" b="1" dirty="0"/>
          </a:p>
          <a:p>
            <a:pPr>
              <a:buNone/>
            </a:pPr>
            <a:r>
              <a:rPr lang="it-IT" sz="1800" b="1" dirty="0"/>
              <a:t>In sintesi, la lingua italiana è una lingua a più funzioni, tutte fondamentali,  ma anche una delle tante che saranno parlate nel futuro e  continuerà ad evolvere velocemente. </a:t>
            </a:r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r>
              <a:rPr lang="it-IT" sz="1800" b="1" dirty="0"/>
              <a:t>Questo richiede un rafforzamento delle competenze  linguistiche degli studenti </a:t>
            </a:r>
            <a:r>
              <a:rPr lang="it-IT" sz="1800" dirty="0"/>
              <a:t>che dovranno:  assumere maggior rigore e consapevolezza nell’utilizzare lo strumento lingua ; affinare le capacità di traduzione e di osservazione delle somiglianze e differenze tra le lingue.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Richiede, anche, </a:t>
            </a:r>
            <a:r>
              <a:rPr lang="it-IT" sz="1800" b="1" dirty="0"/>
              <a:t>lo sviluppo di un approccio scientifico </a:t>
            </a:r>
            <a:r>
              <a:rPr lang="it-IT" sz="1800" dirty="0"/>
              <a:t>alla lingua da parte degli insegnanti </a:t>
            </a:r>
          </a:p>
          <a:p>
            <a:pPr>
              <a:buNone/>
            </a:pPr>
            <a:r>
              <a:rPr lang="it-IT" sz="1800" dirty="0"/>
              <a:t> </a:t>
            </a:r>
          </a:p>
          <a:p>
            <a:pPr algn="ctr">
              <a:buNone/>
            </a:pPr>
            <a:endParaRPr lang="it-IT" sz="6400" b="1" dirty="0"/>
          </a:p>
          <a:p>
            <a:pPr algn="ctr"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052736"/>
            <a:ext cx="7570088" cy="4824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1800" b="1" dirty="0"/>
              <a:t>Nel lungo periodo potrà accadere che </a:t>
            </a:r>
            <a:r>
              <a:rPr lang="it-IT" sz="1800" dirty="0"/>
              <a:t>: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i singoli non competenti assumano acriticamente  e automaticamente  </a:t>
            </a:r>
            <a:r>
              <a:rPr lang="it-IT" sz="1800" b="1" dirty="0"/>
              <a:t>usi imposti da altri</a:t>
            </a:r>
            <a:r>
              <a:rPr lang="it-IT" sz="1800" dirty="0"/>
              <a:t>; </a:t>
            </a:r>
          </a:p>
          <a:p>
            <a:pPr>
              <a:buNone/>
            </a:pPr>
            <a:r>
              <a:rPr lang="it-IT" sz="1800" dirty="0"/>
              <a:t>si tenda a ricercare in ciascuna lingua </a:t>
            </a:r>
            <a:r>
              <a:rPr lang="it-IT" sz="1800" b="1" dirty="0"/>
              <a:t>solo gli elementi di traducibilità </a:t>
            </a:r>
            <a:r>
              <a:rPr lang="it-IT" sz="1800" dirty="0"/>
              <a:t>con conseguente </a:t>
            </a:r>
            <a:r>
              <a:rPr lang="it-IT" sz="1800" b="1" dirty="0"/>
              <a:t>perdita secca di quelli di originalità, </a:t>
            </a:r>
          </a:p>
          <a:p>
            <a:pPr>
              <a:buNone/>
            </a:pPr>
            <a:endParaRPr lang="it-IT" sz="1800" b="1" dirty="0"/>
          </a:p>
          <a:p>
            <a:pPr>
              <a:buNone/>
            </a:pPr>
            <a:r>
              <a:rPr lang="it-IT" sz="1800" b="1" dirty="0"/>
              <a:t>ma anche che</a:t>
            </a:r>
            <a:r>
              <a:rPr lang="it-IT" sz="1800" dirty="0"/>
              <a:t>: </a:t>
            </a:r>
          </a:p>
          <a:p>
            <a:pPr>
              <a:buNone/>
            </a:pPr>
            <a:r>
              <a:rPr lang="it-IT" sz="1800" dirty="0"/>
              <a:t>si arrivi a </a:t>
            </a:r>
            <a:r>
              <a:rPr lang="it-IT" sz="1800" b="1" dirty="0"/>
              <a:t>costruire veri curricoli plurilingui</a:t>
            </a:r>
            <a:r>
              <a:rPr lang="it-IT" sz="1800" dirty="0"/>
              <a:t>, nei quali sia la traducibilità sia l’originalità siano coltivate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 </a:t>
            </a:r>
            <a:r>
              <a:rPr lang="it-IT" sz="1800" b="1" dirty="0"/>
              <a:t>Come dunque impostare l’insegnamento </a:t>
            </a:r>
            <a:r>
              <a:rPr lang="it-IT" sz="1800" dirty="0"/>
              <a:t>dell’italiano per rispondere alla complessità del contesto e alla varietà delle situazioni e dei bisogni, delle funzioni e degli usi? </a:t>
            </a:r>
          </a:p>
          <a:p>
            <a:pPr>
              <a:buNone/>
            </a:pPr>
            <a:r>
              <a:rPr lang="it-IT" sz="1800" dirty="0"/>
              <a:t>Come selezionare che cosa insegnare e con quali metodologie ?   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602048" cy="922114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2.a.La competenza di interazione orale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1268760"/>
            <a:ext cx="7530040" cy="497964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sz="1900" u="sng" dirty="0"/>
              <a:t>Per l’ascolto: </a:t>
            </a:r>
          </a:p>
          <a:p>
            <a:pPr marL="596646" indent="-514350">
              <a:buFont typeface="+mj-lt"/>
              <a:buAutoNum type="arabicPeriod"/>
            </a:pPr>
            <a:r>
              <a:rPr lang="it-IT" sz="1900" dirty="0"/>
              <a:t>Distinguere tra sentire e ascoltare;  </a:t>
            </a:r>
            <a:r>
              <a:rPr lang="it-IT" sz="1900" dirty="0" err="1"/>
              <a:t>ascoltare</a:t>
            </a:r>
            <a:r>
              <a:rPr lang="it-IT" sz="1900" dirty="0"/>
              <a:t> in contesto sia libero che vincolato </a:t>
            </a:r>
          </a:p>
          <a:p>
            <a:pPr marL="596646" indent="-514350">
              <a:buFont typeface="+mj-lt"/>
              <a:buAutoNum type="arabicPeriod"/>
            </a:pPr>
            <a:r>
              <a:rPr lang="it-IT" sz="1900" dirty="0"/>
              <a:t>Apprendere  le abilità di: </a:t>
            </a:r>
          </a:p>
          <a:p>
            <a:r>
              <a:rPr lang="it-IT" sz="1900" dirty="0"/>
              <a:t>Praticare l’ascolto attivo</a:t>
            </a:r>
          </a:p>
          <a:p>
            <a:r>
              <a:rPr lang="it-IT" sz="1900" dirty="0"/>
              <a:t>Selezionare i piani dell’ascolto</a:t>
            </a:r>
          </a:p>
          <a:p>
            <a:r>
              <a:rPr lang="it-IT" sz="1900" dirty="0"/>
              <a:t>Utilizzare strumenti di supporto all’ascolto, alla selezione  delle informazioni, alla memorizzazione</a:t>
            </a:r>
          </a:p>
          <a:p>
            <a:pPr>
              <a:buNone/>
            </a:pPr>
            <a:endParaRPr lang="it-IT" sz="1700" dirty="0"/>
          </a:p>
          <a:p>
            <a:pPr>
              <a:buNone/>
            </a:pPr>
            <a:r>
              <a:rPr lang="it-IT" sz="1900" u="sng" dirty="0"/>
              <a:t>Per l’interazione orale</a:t>
            </a:r>
            <a:r>
              <a:rPr lang="it-IT" sz="1900" dirty="0"/>
              <a:t>: </a:t>
            </a:r>
          </a:p>
          <a:p>
            <a:pPr>
              <a:buNone/>
            </a:pPr>
            <a:r>
              <a:rPr lang="it-IT" sz="1900" dirty="0"/>
              <a:t>Conoscere le caratteristiche di dialogo, conversazione tra più persone, discussione, e gestirle correttamente</a:t>
            </a:r>
          </a:p>
          <a:p>
            <a:pPr>
              <a:buNone/>
            </a:pPr>
            <a:endParaRPr lang="it-IT" sz="1900" u="sng" dirty="0"/>
          </a:p>
          <a:p>
            <a:pPr>
              <a:buNone/>
            </a:pPr>
            <a:r>
              <a:rPr lang="it-IT" sz="1900" u="sng" dirty="0"/>
              <a:t>Per il parlato</a:t>
            </a:r>
            <a:r>
              <a:rPr lang="it-IT" sz="1900" dirty="0"/>
              <a:t>: </a:t>
            </a:r>
          </a:p>
          <a:p>
            <a:pPr>
              <a:buNone/>
            </a:pPr>
            <a:r>
              <a:rPr lang="it-IT" sz="1900" dirty="0"/>
              <a:t>Apprendere le abilità di: </a:t>
            </a:r>
          </a:p>
          <a:p>
            <a:pPr marL="539496" indent="-457200">
              <a:buFont typeface="+mj-lt"/>
              <a:buAutoNum type="arabicPeriod"/>
            </a:pPr>
            <a:r>
              <a:rPr lang="it-IT" sz="1900" dirty="0"/>
              <a:t>Riprendere le comunicazioni altrui e rispondere di conseguenza nelle interazioni</a:t>
            </a:r>
          </a:p>
          <a:p>
            <a:pPr marL="539496" indent="-457200">
              <a:buFont typeface="+mj-lt"/>
              <a:buAutoNum type="arabicPeriod"/>
            </a:pPr>
            <a:r>
              <a:rPr lang="it-IT" sz="1900" dirty="0"/>
              <a:t>Prevedere le domande e configurare le risposte nelle interrogazioni</a:t>
            </a:r>
          </a:p>
          <a:p>
            <a:pPr marL="539496" indent="-457200">
              <a:buFont typeface="+mj-lt"/>
              <a:buAutoNum type="arabicPeriod"/>
            </a:pPr>
            <a:r>
              <a:rPr lang="it-IT" sz="1900" dirty="0"/>
              <a:t>Pianificare gli interventi e dotarsi di strumenti per l’esposizione </a:t>
            </a:r>
            <a:r>
              <a:rPr lang="it-IT" sz="1900" dirty="0" err="1"/>
              <a:t>monologica</a:t>
            </a:r>
            <a:r>
              <a:rPr lang="it-IT" sz="1900" dirty="0"/>
              <a:t>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818072" cy="936104"/>
          </a:xfrm>
        </p:spPr>
        <p:txBody>
          <a:bodyPr>
            <a:noAutofit/>
          </a:bodyPr>
          <a:lstStyle/>
          <a:p>
            <a:r>
              <a:rPr lang="it-IT" sz="2800" dirty="0"/>
              <a:t>2.b. 1. La lettura e comprensione dei testi scritti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5616" y="1484784"/>
            <a:ext cx="7498080" cy="4800600"/>
          </a:xfrm>
        </p:spPr>
        <p:txBody>
          <a:bodyPr>
            <a:normAutofit/>
          </a:bodyPr>
          <a:lstStyle/>
          <a:p>
            <a:r>
              <a:rPr lang="it-IT" sz="1800" dirty="0"/>
              <a:t>Conoscere, distinguere e applicare varie modalità, tecniche e strategie di lettura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u="sng" dirty="0"/>
              <a:t>Modalità</a:t>
            </a:r>
            <a:r>
              <a:rPr lang="it-IT" sz="1800" dirty="0"/>
              <a:t>: silenziosa (concentrazione, applicazione di strategie, strumenti di sostegno) e ad alta voce (apprendimento attraverso il canale uditivo, precisione nella pronuncia, prosodia, applicazione di tecniche e strategie, ritorno al testo)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T</a:t>
            </a:r>
            <a:r>
              <a:rPr lang="it-IT" sz="1800" u="sng" dirty="0"/>
              <a:t>ecniche</a:t>
            </a:r>
            <a:r>
              <a:rPr lang="it-IT" sz="1800" dirty="0"/>
              <a:t>: compitata, corrente, globale, espressiva, critica(?); la lettura per sé e la lettura per gli altri </a:t>
            </a:r>
          </a:p>
          <a:p>
            <a:pPr lvl="0">
              <a:buNone/>
            </a:pPr>
            <a:endParaRPr lang="it-IT" sz="1800" dirty="0"/>
          </a:p>
          <a:p>
            <a:pPr lvl="0">
              <a:buNone/>
            </a:pPr>
            <a:r>
              <a:rPr lang="it-IT" sz="1800" u="sng" dirty="0"/>
              <a:t>Strategie:</a:t>
            </a:r>
            <a:r>
              <a:rPr lang="it-IT" sz="1800" dirty="0"/>
              <a:t> lettura esplorativa, selettiva, estensiva, di consultazione,  riassuntiva, intensiva, analitica</a:t>
            </a:r>
          </a:p>
          <a:p>
            <a:pPr lvl="0">
              <a:buNone/>
            </a:pPr>
            <a:endParaRPr lang="it-IT" sz="2000" dirty="0"/>
          </a:p>
          <a:p>
            <a:pPr>
              <a:buNone/>
            </a:pPr>
            <a:endParaRPr lang="it-IT" sz="2000" dirty="0"/>
          </a:p>
          <a:p>
            <a:pPr>
              <a:buNone/>
            </a:pPr>
            <a:endParaRPr lang="it-IT" sz="2000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908720"/>
            <a:ext cx="7498080" cy="5328592"/>
          </a:xfrm>
        </p:spPr>
        <p:txBody>
          <a:bodyPr>
            <a:normAutofit/>
          </a:bodyPr>
          <a:lstStyle/>
          <a:p>
            <a:r>
              <a:rPr lang="it-IT" sz="1800" dirty="0"/>
              <a:t>Riflettere sulle operazioni del comprendere e interpretare per padroneggiarle;  leggere significa porre domande al testo</a:t>
            </a:r>
          </a:p>
          <a:p>
            <a:endParaRPr lang="it-IT" sz="1800" dirty="0"/>
          </a:p>
          <a:p>
            <a:pPr>
              <a:buNone/>
            </a:pPr>
            <a:endParaRPr lang="it-IT" sz="1800" dirty="0"/>
          </a:p>
          <a:p>
            <a:r>
              <a:rPr lang="it-IT" sz="1800" dirty="0"/>
              <a:t>Distinguere tra operazioni di lettura comuni a tutti i testi e operazioni specifiche per le varie tipologie di testi ( in particolare tra testi continui e non continui, tra testi rigidi – semirigidi - elastici o almeno tra letterari e non letterari e non)</a:t>
            </a:r>
          </a:p>
          <a:p>
            <a:endParaRPr lang="it-IT" sz="1800" dirty="0"/>
          </a:p>
          <a:p>
            <a:pPr>
              <a:buNone/>
            </a:pPr>
            <a:endParaRPr lang="it-IT" sz="1800" dirty="0"/>
          </a:p>
          <a:p>
            <a:r>
              <a:rPr lang="it-IT" sz="1800" dirty="0"/>
              <a:t>Considerare le diverse funzioni della lettura (per il piacere di leggere, per informarsi, per studiare,  per preparare un’esposizione …)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6984776" cy="864096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2.b.2. Un testo da approfondire:  l’espositivo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1484784"/>
            <a:ext cx="6768752" cy="4824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1800" b="1" dirty="0">
                <a:solidFill>
                  <a:srgbClr val="000000"/>
                </a:solidFill>
              </a:rPr>
              <a:t>I</a:t>
            </a:r>
            <a:r>
              <a:rPr lang="it-IT" sz="1800" b="1" i="1" dirty="0">
                <a:solidFill>
                  <a:srgbClr val="000000"/>
                </a:solidFill>
              </a:rPr>
              <a:t> testi espositivi </a:t>
            </a:r>
            <a:r>
              <a:rPr lang="it-IT" sz="1800" b="1" dirty="0">
                <a:solidFill>
                  <a:srgbClr val="000000"/>
                </a:solidFill>
              </a:rPr>
              <a:t>rappresentano il tipo più comune di scrittura, e un tipo molto comune di comunicazione  orale; sono trasmessi attraverso i media  e reperibili nelle reti digitali; sono i più presenti nella vita quotidiana</a:t>
            </a:r>
          </a:p>
          <a:p>
            <a:pPr algn="just">
              <a:buNone/>
            </a:pPr>
            <a:endParaRPr lang="it-IT" sz="1800" b="1" dirty="0">
              <a:solidFill>
                <a:srgbClr val="000000"/>
              </a:solidFill>
            </a:endParaRPr>
          </a:p>
          <a:p>
            <a:pPr algn="just"/>
            <a:r>
              <a:rPr lang="it-IT" sz="1800" dirty="0"/>
              <a:t>Costituiscono </a:t>
            </a:r>
            <a:r>
              <a:rPr lang="it-IT" sz="1800" i="1" dirty="0"/>
              <a:t>una tipologia testuale </a:t>
            </a:r>
            <a:r>
              <a:rPr lang="it-IT" sz="1800" dirty="0"/>
              <a:t>la  cui funzione principale consiste nel trasmettere un sapere e, per questo, sono chiamati anche </a:t>
            </a:r>
            <a:r>
              <a:rPr lang="it-IT" sz="1800" i="1" dirty="0"/>
              <a:t>informativi. </a:t>
            </a:r>
            <a:r>
              <a:rPr lang="it-IT" sz="1800" dirty="0"/>
              <a:t>Quando la funzione </a:t>
            </a:r>
            <a:r>
              <a:rPr lang="it-IT" sz="1800" i="1" dirty="0"/>
              <a:t>espositiva</a:t>
            </a:r>
            <a:r>
              <a:rPr lang="it-IT" sz="1800" dirty="0"/>
              <a:t> è associata a quella </a:t>
            </a:r>
            <a:r>
              <a:rPr lang="it-IT" sz="1800" i="1" dirty="0"/>
              <a:t>esplicativa</a:t>
            </a:r>
            <a:r>
              <a:rPr lang="it-IT" sz="1800" dirty="0"/>
              <a:t>, sono definiti </a:t>
            </a:r>
            <a:r>
              <a:rPr lang="it-IT" sz="1800" i="1" dirty="0" err="1"/>
              <a:t>espositivo-esplicativi</a:t>
            </a:r>
            <a:r>
              <a:rPr lang="it-IT" sz="1800" i="1" dirty="0"/>
              <a:t> </a:t>
            </a:r>
            <a:r>
              <a:rPr lang="it-IT" sz="1800" dirty="0"/>
              <a:t>(Ferrari &amp; </a:t>
            </a:r>
            <a:r>
              <a:rPr lang="it-IT" sz="1800" dirty="0" err="1"/>
              <a:t>Zampese</a:t>
            </a:r>
            <a:r>
              <a:rPr lang="it-IT" sz="1800" dirty="0"/>
              <a:t> 2000) </a:t>
            </a:r>
          </a:p>
          <a:p>
            <a:pPr algn="just">
              <a:buNone/>
            </a:pPr>
            <a:endParaRPr lang="it-IT" sz="1800" dirty="0"/>
          </a:p>
          <a:p>
            <a:r>
              <a:rPr lang="it-IT" sz="1800" dirty="0"/>
              <a:t>Sono di vario genere, orali e scritti, </a:t>
            </a:r>
            <a:r>
              <a:rPr lang="it-IT" sz="1800" b="1" dirty="0"/>
              <a:t>continui e non continui,   misti e multipli</a:t>
            </a:r>
          </a:p>
          <a:p>
            <a:endParaRPr lang="it-IT" sz="1800" b="1" dirty="0"/>
          </a:p>
          <a:p>
            <a:pPr>
              <a:buNone/>
            </a:pPr>
            <a:endParaRPr lang="it-IT" sz="1600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404664"/>
            <a:ext cx="7642096" cy="5952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b="1" dirty="0"/>
              <a:t>I testi espositivi scritti so</a:t>
            </a:r>
            <a:r>
              <a:rPr lang="it-IT" sz="1800" b="1" dirty="0">
                <a:solidFill>
                  <a:srgbClr val="000000"/>
                </a:solidFill>
              </a:rPr>
              <a:t>no:</a:t>
            </a:r>
          </a:p>
          <a:p>
            <a:pPr>
              <a:buNone/>
            </a:pPr>
            <a:endParaRPr lang="it-IT" sz="1800" b="1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it-IT" sz="1800" dirty="0">
                <a:solidFill>
                  <a:srgbClr val="000000"/>
                </a:solidFill>
              </a:rPr>
              <a:t> </a:t>
            </a:r>
            <a:r>
              <a:rPr lang="it-IT" sz="1600" dirty="0">
                <a:solidFill>
                  <a:srgbClr val="000000"/>
                </a:solidFill>
              </a:rPr>
              <a:t>caratterizzati da tratti tipici che li rendono densi, mediamente rigidi e vincolanti  (</a:t>
            </a:r>
            <a:r>
              <a:rPr lang="it-IT" sz="1600" dirty="0" err="1">
                <a:solidFill>
                  <a:srgbClr val="000000"/>
                </a:solidFill>
              </a:rPr>
              <a:t>Sabatini</a:t>
            </a:r>
            <a:r>
              <a:rPr lang="it-IT" sz="1600" dirty="0">
                <a:solidFill>
                  <a:srgbClr val="000000"/>
                </a:solidFill>
              </a:rPr>
              <a:t> 1985); </a:t>
            </a:r>
          </a:p>
          <a:p>
            <a:pPr>
              <a:spcBef>
                <a:spcPts val="0"/>
              </a:spcBef>
              <a:buNone/>
            </a:pPr>
            <a:endParaRPr lang="it-IT" sz="16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it-IT" sz="1600" dirty="0">
                <a:solidFill>
                  <a:srgbClr val="000000"/>
                </a:solidFill>
              </a:rPr>
              <a:t>analitici, quando </a:t>
            </a:r>
            <a:r>
              <a:rPr lang="it-IT" sz="1600" dirty="0"/>
              <a:t>presentano delle conoscenze in modo esteso, o sintetici, quando si limitano a proporre delle informazioni in modo schematico (</a:t>
            </a:r>
            <a:r>
              <a:rPr lang="it-IT" sz="1600" dirty="0" err="1"/>
              <a:t>Werlich</a:t>
            </a:r>
            <a:r>
              <a:rPr lang="it-IT" sz="1600" dirty="0"/>
              <a:t> 1975)</a:t>
            </a:r>
            <a:r>
              <a:rPr lang="it-IT" sz="1600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0"/>
              </a:spcBef>
              <a:buNone/>
            </a:pPr>
            <a:endParaRPr lang="it-IT" sz="16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it-IT" sz="1600" dirty="0">
                <a:solidFill>
                  <a:srgbClr val="000000"/>
                </a:solidFill>
              </a:rPr>
              <a:t>composti – spesso - da numerosi testi complementari e corredati da componenti del paratesto (</a:t>
            </a:r>
            <a:r>
              <a:rPr lang="it-IT" sz="1600" dirty="0" err="1">
                <a:solidFill>
                  <a:srgbClr val="000000"/>
                </a:solidFill>
              </a:rPr>
              <a:t>Serianni</a:t>
            </a:r>
            <a:r>
              <a:rPr lang="it-IT" sz="1600" dirty="0">
                <a:solidFill>
                  <a:srgbClr val="000000"/>
                </a:solidFill>
              </a:rPr>
              <a:t>, 2003)</a:t>
            </a:r>
          </a:p>
          <a:p>
            <a:pPr>
              <a:spcBef>
                <a:spcPts val="0"/>
              </a:spcBef>
              <a:buNone/>
            </a:pPr>
            <a:endParaRPr lang="it-IT" sz="16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it-IT" sz="1600" dirty="0">
                <a:solidFill>
                  <a:srgbClr val="000000"/>
                </a:solidFill>
              </a:rPr>
              <a:t>chiaramente articolati in blocchi informativi sottolineati da titoli, caratteri, colori, parti grafiche</a:t>
            </a:r>
          </a:p>
          <a:p>
            <a:pPr>
              <a:spcBef>
                <a:spcPts val="0"/>
              </a:spcBef>
              <a:buNone/>
            </a:pPr>
            <a:endParaRPr lang="it-IT" sz="16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it-IT" sz="1600" dirty="0">
                <a:solidFill>
                  <a:srgbClr val="000000"/>
                </a:solidFill>
              </a:rPr>
              <a:t>strutturati in un numero ridotto di movimenti logici esplicitati tramite connettivi: la motivazione (introdotta da </a:t>
            </a:r>
            <a:r>
              <a:rPr lang="it-IT" sz="1600" i="1" dirty="0">
                <a:solidFill>
                  <a:srgbClr val="000000"/>
                </a:solidFill>
              </a:rPr>
              <a:t>perché, infatti, siccome), </a:t>
            </a:r>
            <a:r>
              <a:rPr lang="it-IT" sz="1600" dirty="0">
                <a:solidFill>
                  <a:srgbClr val="000000"/>
                </a:solidFill>
              </a:rPr>
              <a:t>la riformulazione </a:t>
            </a:r>
            <a:r>
              <a:rPr lang="it-IT" sz="1600" i="1" dirty="0">
                <a:solidFill>
                  <a:srgbClr val="000000"/>
                </a:solidFill>
              </a:rPr>
              <a:t>(cioè, ovvero, o meglio), </a:t>
            </a:r>
            <a:r>
              <a:rPr lang="it-IT" sz="1600" dirty="0">
                <a:solidFill>
                  <a:srgbClr val="000000"/>
                </a:solidFill>
              </a:rPr>
              <a:t>l’esemplificazione </a:t>
            </a:r>
            <a:r>
              <a:rPr lang="it-IT" sz="1600" i="1" dirty="0">
                <a:solidFill>
                  <a:srgbClr val="000000"/>
                </a:solidFill>
              </a:rPr>
              <a:t>(ad esempio), </a:t>
            </a:r>
            <a:r>
              <a:rPr lang="it-IT" sz="1600" dirty="0">
                <a:solidFill>
                  <a:srgbClr val="000000"/>
                </a:solidFill>
              </a:rPr>
              <a:t>la specificazione </a:t>
            </a:r>
            <a:r>
              <a:rPr lang="it-IT" sz="1600" i="1" dirty="0">
                <a:solidFill>
                  <a:srgbClr val="000000"/>
                </a:solidFill>
              </a:rPr>
              <a:t>(più </a:t>
            </a:r>
            <a:r>
              <a:rPr lang="it-IT" sz="1600" i="1" dirty="0" err="1">
                <a:solidFill>
                  <a:srgbClr val="000000"/>
                </a:solidFill>
              </a:rPr>
              <a:t>precisamente…</a:t>
            </a:r>
            <a:r>
              <a:rPr lang="it-IT" sz="1600" i="1" dirty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ts val="0"/>
              </a:spcBef>
              <a:buNone/>
            </a:pPr>
            <a:endParaRPr lang="it-IT" sz="1600" i="1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it-IT" sz="1600" dirty="0">
                <a:solidFill>
                  <a:srgbClr val="000000"/>
                </a:solidFill>
              </a:rPr>
              <a:t>espressi con lessico di uso comune, o lessico specialistico (nel caso dei manuali scolastici sciolto attraverso  parafrasi, esempi, definizioni) </a:t>
            </a:r>
          </a:p>
          <a:p>
            <a:pPr>
              <a:spcBef>
                <a:spcPts val="0"/>
              </a:spcBef>
              <a:buNone/>
            </a:pPr>
            <a:endParaRPr lang="it-IT" sz="16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it-IT" sz="1600" dirty="0">
                <a:solidFill>
                  <a:srgbClr val="000000"/>
                </a:solidFill>
              </a:rPr>
              <a:t>composti da frasi che esprimono esplicitamente sia l’atto compositivo sia quello illocutorio (di domanda, di affermazione, di commento e di risposta)</a:t>
            </a:r>
            <a:endParaRPr lang="it-IT" sz="1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560840" cy="936104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2.b.3. I testi espositivi e la didattica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256584"/>
          </a:xfrm>
        </p:spPr>
        <p:txBody>
          <a:bodyPr>
            <a:normAutofit fontScale="92500" lnSpcReduction="20000"/>
          </a:bodyPr>
          <a:lstStyle/>
          <a:p>
            <a:pPr marL="347472" indent="-347472">
              <a:lnSpc>
                <a:spcPct val="80000"/>
              </a:lnSpc>
              <a:spcBef>
                <a:spcPts val="576"/>
              </a:spcBef>
              <a:buNone/>
              <a:defRPr/>
            </a:pPr>
            <a:endParaRPr lang="it-IT" u="sng" dirty="0">
              <a:solidFill>
                <a:srgbClr val="000000"/>
              </a:solidFill>
            </a:endParaRPr>
          </a:p>
          <a:p>
            <a:pPr marL="347472" indent="-347472">
              <a:lnSpc>
                <a:spcPct val="80000"/>
              </a:lnSpc>
              <a:spcBef>
                <a:spcPts val="576"/>
              </a:spcBef>
              <a:buNone/>
              <a:defRPr/>
            </a:pPr>
            <a:r>
              <a:rPr lang="it-IT" sz="1900" dirty="0">
                <a:solidFill>
                  <a:srgbClr val="000000"/>
                </a:solidFill>
              </a:rPr>
              <a:t>Esporre significa soprattutto informare e, dal punto di vista tecnico, proporre  le informazioni all’interno di un discorso coerente e coeso, </a:t>
            </a:r>
          </a:p>
          <a:p>
            <a:pPr marL="347472" indent="-347472">
              <a:lnSpc>
                <a:spcPct val="80000"/>
              </a:lnSpc>
              <a:spcBef>
                <a:spcPts val="576"/>
              </a:spcBef>
              <a:buNone/>
              <a:defRPr/>
            </a:pPr>
            <a:endParaRPr lang="it-IT" sz="1900" dirty="0">
              <a:solidFill>
                <a:srgbClr val="000000"/>
              </a:solidFill>
            </a:endParaRPr>
          </a:p>
          <a:p>
            <a:pPr marL="347472" indent="-347472" algn="ctr">
              <a:lnSpc>
                <a:spcPct val="80000"/>
              </a:lnSpc>
              <a:spcBef>
                <a:spcPts val="576"/>
              </a:spcBef>
              <a:buNone/>
              <a:defRPr/>
            </a:pPr>
            <a:r>
              <a:rPr lang="it-IT" sz="1900" dirty="0">
                <a:solidFill>
                  <a:srgbClr val="000000"/>
                </a:solidFill>
              </a:rPr>
              <a:t>pertanto </a:t>
            </a:r>
          </a:p>
          <a:p>
            <a:pPr marL="347472" indent="-347472" algn="ctr">
              <a:lnSpc>
                <a:spcPct val="80000"/>
              </a:lnSpc>
              <a:spcBef>
                <a:spcPts val="576"/>
              </a:spcBef>
              <a:buNone/>
              <a:defRPr/>
            </a:pPr>
            <a:endParaRPr lang="it-IT" sz="1900" dirty="0">
              <a:solidFill>
                <a:srgbClr val="000000"/>
              </a:solidFill>
            </a:endParaRPr>
          </a:p>
          <a:p>
            <a:pPr marL="347472" indent="-347472">
              <a:lnSpc>
                <a:spcPct val="80000"/>
              </a:lnSpc>
              <a:spcBef>
                <a:spcPts val="576"/>
              </a:spcBef>
              <a:buNone/>
              <a:defRPr/>
            </a:pPr>
            <a:r>
              <a:rPr lang="it-IT" sz="1900" dirty="0">
                <a:solidFill>
                  <a:srgbClr val="000000"/>
                </a:solidFill>
              </a:rPr>
              <a:t>comprendere un testo espositivo richiede un’operazione di riconoscimento, analisi, classificazione delle informazioni contenute nel testo </a:t>
            </a:r>
          </a:p>
          <a:p>
            <a:pPr marL="347472" indent="-347472">
              <a:lnSpc>
                <a:spcPct val="80000"/>
              </a:lnSpc>
              <a:spcBef>
                <a:spcPts val="672"/>
              </a:spcBef>
              <a:buSzPts val="2800"/>
              <a:buNone/>
              <a:defRPr/>
            </a:pPr>
            <a:r>
              <a:rPr lang="it-IT" sz="1900" dirty="0">
                <a:solidFill>
                  <a:srgbClr val="000000"/>
                </a:solidFill>
              </a:rPr>
              <a:t>impossessarsi delle informazioni  comporta non una riproduzione delle stesse, ma una selezione, rielaborazione, riorganizzazione  all’interno di un discorso altrettanto coerente e coeso </a:t>
            </a:r>
          </a:p>
          <a:p>
            <a:pPr marL="347472" indent="-347472">
              <a:lnSpc>
                <a:spcPct val="80000"/>
              </a:lnSpc>
              <a:spcBef>
                <a:spcPts val="672"/>
              </a:spcBef>
              <a:buNone/>
              <a:defRPr/>
            </a:pPr>
            <a:r>
              <a:rPr lang="it-IT" sz="1900" dirty="0">
                <a:solidFill>
                  <a:srgbClr val="000000"/>
                </a:solidFill>
              </a:rPr>
              <a:t>comprendere un testo espositivo significa  </a:t>
            </a:r>
            <a:r>
              <a:rPr lang="it-IT" sz="1900" dirty="0" err="1">
                <a:solidFill>
                  <a:srgbClr val="000000"/>
                </a:solidFill>
              </a:rPr>
              <a:t>ri</a:t>
            </a:r>
            <a:r>
              <a:rPr lang="it-IT" sz="1900" dirty="0">
                <a:solidFill>
                  <a:srgbClr val="000000"/>
                </a:solidFill>
              </a:rPr>
              <a:t> – costruirlo attraverso la rappresentazione delle informazioni che contiene</a:t>
            </a:r>
          </a:p>
          <a:p>
            <a:pPr marL="347472" indent="-347472">
              <a:lnSpc>
                <a:spcPct val="80000"/>
              </a:lnSpc>
              <a:spcBef>
                <a:spcPts val="672"/>
              </a:spcBef>
              <a:buNone/>
              <a:defRPr/>
            </a:pPr>
            <a:endParaRPr lang="it-IT" sz="3300" dirty="0">
              <a:solidFill>
                <a:srgbClr val="000000"/>
              </a:solidFill>
            </a:endParaRPr>
          </a:p>
          <a:p>
            <a:pPr marL="347472" indent="-347472" algn="ctr">
              <a:lnSpc>
                <a:spcPct val="80000"/>
              </a:lnSpc>
              <a:spcBef>
                <a:spcPts val="672"/>
              </a:spcBef>
              <a:buNone/>
              <a:defRPr/>
            </a:pPr>
            <a:r>
              <a:rPr lang="it-IT" sz="2100" dirty="0">
                <a:solidFill>
                  <a:srgbClr val="000000"/>
                </a:solidFill>
              </a:rPr>
              <a:t>e</a:t>
            </a:r>
          </a:p>
          <a:p>
            <a:pPr marL="347472" indent="-347472" algn="ctr">
              <a:lnSpc>
                <a:spcPct val="80000"/>
              </a:lnSpc>
              <a:spcBef>
                <a:spcPts val="672"/>
              </a:spcBef>
              <a:buNone/>
              <a:defRPr/>
            </a:pPr>
            <a:endParaRPr lang="it-IT" sz="2100" dirty="0">
              <a:solidFill>
                <a:srgbClr val="000000"/>
              </a:solidFill>
            </a:endParaRPr>
          </a:p>
          <a:p>
            <a:pPr marL="347472" indent="-347472">
              <a:lnSpc>
                <a:spcPct val="80000"/>
              </a:lnSpc>
              <a:spcBef>
                <a:spcPts val="576"/>
              </a:spcBef>
              <a:buNone/>
              <a:defRPr/>
            </a:pPr>
            <a:r>
              <a:rPr lang="it-IT" sz="1900" u="sng" dirty="0"/>
              <a:t>insegnare/apprendere  ad esporre </a:t>
            </a:r>
            <a:r>
              <a:rPr lang="it-IT" sz="1900" dirty="0"/>
              <a:t>significa insegnare/apprendere a: </a:t>
            </a:r>
          </a:p>
          <a:p>
            <a:pPr marL="347472" indent="-347472">
              <a:lnSpc>
                <a:spcPct val="80000"/>
              </a:lnSpc>
              <a:spcBef>
                <a:spcPts val="576"/>
              </a:spcBef>
              <a:defRPr/>
            </a:pPr>
            <a:r>
              <a:rPr lang="it-IT" sz="1900" dirty="0"/>
              <a:t>comprendere – ricostruire contenuti e caratteri del testo espositivo</a:t>
            </a:r>
          </a:p>
          <a:p>
            <a:pPr marL="347472" indent="-347472">
              <a:lnSpc>
                <a:spcPct val="80000"/>
              </a:lnSpc>
              <a:spcBef>
                <a:spcPts val="576"/>
              </a:spcBef>
              <a:defRPr/>
            </a:pPr>
            <a:r>
              <a:rPr lang="it-IT" sz="1900" dirty="0"/>
              <a:t>riprodurre vari generi di testo espositivo, </a:t>
            </a:r>
          </a:p>
          <a:p>
            <a:pPr marL="347472" indent="-347472">
              <a:lnSpc>
                <a:spcPct val="80000"/>
              </a:lnSpc>
              <a:spcBef>
                <a:spcPts val="576"/>
              </a:spcBef>
              <a:defRPr/>
            </a:pPr>
            <a:r>
              <a:rPr lang="it-IT" sz="1900" dirty="0"/>
              <a:t>informare, cioè trattare (ad elaborare) le informazioni  </a:t>
            </a:r>
          </a:p>
          <a:p>
            <a:pPr marL="347472" indent="-347472">
              <a:lnSpc>
                <a:spcPct val="80000"/>
              </a:lnSpc>
              <a:spcBef>
                <a:spcPts val="576"/>
              </a:spcBef>
              <a:defRPr/>
            </a:pPr>
            <a:endParaRPr lang="it-IT" sz="3300" dirty="0">
              <a:solidFill>
                <a:srgbClr val="000000"/>
              </a:solidFill>
            </a:endParaRPr>
          </a:p>
          <a:p>
            <a:pPr marL="347472" indent="-347472">
              <a:lnSpc>
                <a:spcPct val="80000"/>
              </a:lnSpc>
              <a:spcBef>
                <a:spcPts val="576"/>
              </a:spcBef>
              <a:buNone/>
              <a:defRPr/>
            </a:pPr>
            <a:endParaRPr lang="it-IT" sz="3400" dirty="0">
              <a:solidFill>
                <a:srgbClr val="000000"/>
              </a:solidFill>
            </a:endParaRPr>
          </a:p>
          <a:p>
            <a:pPr>
              <a:buNone/>
            </a:pPr>
            <a:endParaRPr lang="it-IT" sz="3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778098"/>
          </a:xfrm>
        </p:spPr>
        <p:txBody>
          <a:bodyPr>
            <a:normAutofit/>
          </a:bodyPr>
          <a:lstStyle/>
          <a:p>
            <a:r>
              <a:rPr lang="it-IT" sz="3600" dirty="0"/>
              <a:t>Temi dell’incontro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412776"/>
            <a:ext cx="7643192" cy="4713387"/>
          </a:xfrm>
        </p:spPr>
        <p:txBody>
          <a:bodyPr>
            <a:normAutofit fontScale="25000" lnSpcReduction="20000"/>
          </a:bodyPr>
          <a:lstStyle/>
          <a:p>
            <a:pPr fontAlgn="t">
              <a:buNone/>
            </a:pPr>
            <a:r>
              <a:rPr lang="it-IT" sz="8000" u="sng" dirty="0"/>
              <a:t>Prima parte </a:t>
            </a:r>
          </a:p>
          <a:p>
            <a:pPr fontAlgn="t">
              <a:buNone/>
            </a:pPr>
            <a:r>
              <a:rPr lang="it-IT" sz="8000" i="1" dirty="0"/>
              <a:t>1. Il processo (i processi) di apprendimento della lingua: dall'acquisizione inconsapevole e dagli usi automatici alla consapevolezza e volontarietà delle scelte; dalla lingua "concreta“ alla formalizzazione astratta</a:t>
            </a:r>
          </a:p>
          <a:p>
            <a:pPr fontAlgn="t">
              <a:buNone/>
            </a:pPr>
            <a:r>
              <a:rPr lang="it-IT" sz="8000" i="1" dirty="0"/>
              <a:t> 2.  Alcuni tratti dell'italiano contemporaneo</a:t>
            </a:r>
          </a:p>
          <a:p>
            <a:pPr fontAlgn="t">
              <a:buNone/>
            </a:pPr>
            <a:endParaRPr lang="it-IT" sz="8000" dirty="0"/>
          </a:p>
          <a:p>
            <a:pPr fontAlgn="t">
              <a:buNone/>
            </a:pPr>
            <a:r>
              <a:rPr lang="it-IT" sz="8000" u="sng" dirty="0"/>
              <a:t>Seconda parte</a:t>
            </a:r>
          </a:p>
          <a:p>
            <a:pPr fontAlgn="t">
              <a:buNone/>
            </a:pPr>
            <a:r>
              <a:rPr lang="it-IT" sz="8000" i="1" dirty="0"/>
              <a:t>3. I nuclei fondamentali della competenza di interazione orale; conversare, dialogare, discutere tra accettabilità e norma  </a:t>
            </a:r>
          </a:p>
          <a:p>
            <a:pPr fontAlgn="t">
              <a:buNone/>
            </a:pPr>
            <a:r>
              <a:rPr lang="it-IT" sz="8000" i="1" dirty="0"/>
              <a:t>4. La lettura e comprensione dei testi scritti; un approfondimento sui testi espositivi</a:t>
            </a:r>
          </a:p>
          <a:p>
            <a:pPr fontAlgn="t">
              <a:buNone/>
            </a:pPr>
            <a:r>
              <a:rPr lang="it-IT" sz="8000" i="1" dirty="0"/>
              <a:t>5. Gestire il processo di scrittura; il caso della categoria “testi sulla base di altri testi”</a:t>
            </a:r>
          </a:p>
          <a:p>
            <a:pPr fontAlgn="t">
              <a:buNone/>
            </a:pPr>
            <a:r>
              <a:rPr lang="it-IT" sz="8000" i="1" dirty="0"/>
              <a:t>6.  La riflessione sulla lingua: un modus operandi funzionale all’evoluzione della lingua; un approccio alla molteplicità degli usi   </a:t>
            </a:r>
          </a:p>
          <a:p>
            <a:pPr fontAlgn="t">
              <a:buNone/>
            </a:pPr>
            <a:br>
              <a:rPr lang="it-IT" sz="8000" dirty="0"/>
            </a:br>
            <a:endParaRPr lang="it-IT" sz="8000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980728"/>
            <a:ext cx="7530040" cy="4896544"/>
          </a:xfrm>
        </p:spPr>
        <p:txBody>
          <a:bodyPr>
            <a:normAutofit/>
          </a:bodyPr>
          <a:lstStyle/>
          <a:p>
            <a:r>
              <a:rPr lang="it-IT" sz="1800" dirty="0">
                <a:solidFill>
                  <a:srgbClr val="000000"/>
                </a:solidFill>
              </a:rPr>
              <a:t>Ancora  due note: </a:t>
            </a:r>
            <a:br>
              <a:rPr lang="it-IT" sz="1800" i="1" dirty="0">
                <a:solidFill>
                  <a:srgbClr val="000000"/>
                </a:solidFill>
              </a:rPr>
            </a:br>
            <a:br>
              <a:rPr lang="it-IT" sz="1800" i="1" dirty="0">
                <a:solidFill>
                  <a:srgbClr val="000000"/>
                </a:solidFill>
              </a:rPr>
            </a:br>
            <a:r>
              <a:rPr lang="it-IT" sz="1800" i="1" dirty="0">
                <a:solidFill>
                  <a:srgbClr val="000000"/>
                </a:solidFill>
              </a:rPr>
              <a:t>Oggi più che mai comprendere i testi espositivi significa interrogarsi sulle fonti e la loro autorevolezza,  nonché gestire consapevolmente la lingua trasmessa </a:t>
            </a:r>
            <a:br>
              <a:rPr lang="it-IT" sz="1800" i="1" dirty="0">
                <a:solidFill>
                  <a:srgbClr val="000000"/>
                </a:solidFill>
              </a:rPr>
            </a:br>
            <a:br>
              <a:rPr lang="it-IT" sz="1800" i="1" dirty="0">
                <a:solidFill>
                  <a:srgbClr val="000000"/>
                </a:solidFill>
              </a:rPr>
            </a:br>
            <a:r>
              <a:rPr lang="it-IT" sz="1800" i="1" dirty="0">
                <a:solidFill>
                  <a:srgbClr val="000000"/>
                </a:solidFill>
              </a:rPr>
              <a:t>Dalla lettura dei testi espositivi si possono ricavare modelli per la scrittura, ma ciò quasi mai avviene per imitazione, in modo automatico e inconsapevole (</a:t>
            </a:r>
            <a:r>
              <a:rPr lang="it-IT" sz="1800" i="1" dirty="0" err="1">
                <a:solidFill>
                  <a:srgbClr val="000000"/>
                </a:solidFill>
              </a:rPr>
              <a:t>Boscolo</a:t>
            </a:r>
            <a:r>
              <a:rPr lang="it-IT" sz="1800" i="1" dirty="0">
                <a:solidFill>
                  <a:srgbClr val="000000"/>
                </a:solidFill>
              </a:rPr>
              <a:t>, </a:t>
            </a:r>
            <a:r>
              <a:rPr lang="it-IT" sz="1800" i="1" dirty="0" err="1">
                <a:solidFill>
                  <a:srgbClr val="000000"/>
                </a:solidFill>
              </a:rPr>
              <a:t>Zuin</a:t>
            </a:r>
            <a:r>
              <a:rPr lang="it-IT" sz="1800" i="1" dirty="0">
                <a:solidFill>
                  <a:srgbClr val="000000"/>
                </a:solidFill>
              </a:rPr>
              <a:t>)</a:t>
            </a:r>
            <a:br>
              <a:rPr lang="it-IT" sz="1800" i="1" dirty="0"/>
            </a:br>
            <a:endParaRPr lang="it-IT" sz="18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6864" cy="720080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2. c.1. La competenza di scrittura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052736"/>
            <a:ext cx="7992888" cy="5195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u="sng" dirty="0"/>
              <a:t>Per sviluppare la competenza di scrittura, è funzionale:  </a:t>
            </a:r>
          </a:p>
          <a:p>
            <a:pPr>
              <a:buNone/>
            </a:pPr>
            <a:endParaRPr lang="it-IT" sz="1800" u="sng" dirty="0"/>
          </a:p>
          <a:p>
            <a:r>
              <a:rPr lang="it-IT" sz="1800" dirty="0"/>
              <a:t>Considerare la scrittura un processo composto di varie fasi, e un prodotto complesso in cui si integrano molti piani e operazioni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i="1" dirty="0"/>
              <a:t>Fasi</a:t>
            </a:r>
            <a:r>
              <a:rPr lang="it-IT" sz="1800" dirty="0"/>
              <a:t>: comprensione delle consegne (individuazione dell’argomento, del compito, della tipologia testuale); inventario delle idee / ricognizione delle conoscenze; pianificazione; stesura della prima copia, revisione, stesura della seconda copia; rilettura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i="1" dirty="0"/>
              <a:t>Piani di scrittura</a:t>
            </a:r>
            <a:r>
              <a:rPr lang="it-IT" sz="1800" dirty="0"/>
              <a:t>: organizzazione del contenuto; scelta del registro e del lessico; morfologia e concordanze,  sintassi della frase e del periodo; controllo della coesione; criteri di testualità; grammatica del testo</a:t>
            </a:r>
          </a:p>
          <a:p>
            <a:pPr>
              <a:buNone/>
            </a:pPr>
            <a:endParaRPr lang="it-IT" sz="2000" dirty="0"/>
          </a:p>
          <a:p>
            <a:pPr>
              <a:buNone/>
            </a:pP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620688"/>
            <a:ext cx="7674056" cy="56277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sz="2100" u="sng" dirty="0"/>
              <a:t>Di conseguenza,  è importante: </a:t>
            </a:r>
          </a:p>
          <a:p>
            <a:pPr>
              <a:buNone/>
            </a:pPr>
            <a:endParaRPr lang="it-IT" sz="1900" dirty="0"/>
          </a:p>
          <a:p>
            <a:r>
              <a:rPr lang="it-IT" sz="1900" dirty="0"/>
              <a:t>Imparare a lavorare sulla scrittura tanto come prodotto finito quanto sulle singole fasi, eseguendo compiti assegnati</a:t>
            </a:r>
          </a:p>
          <a:p>
            <a:pPr>
              <a:buNone/>
            </a:pPr>
            <a:endParaRPr lang="it-IT" sz="1900" dirty="0"/>
          </a:p>
          <a:p>
            <a:r>
              <a:rPr lang="it-IT" sz="1900" dirty="0"/>
              <a:t>Acquisire strategie per eseguire efficacemente le fasi di scrittura </a:t>
            </a:r>
          </a:p>
          <a:p>
            <a:pPr>
              <a:buNone/>
            </a:pPr>
            <a:endParaRPr lang="it-IT" sz="1900" dirty="0"/>
          </a:p>
          <a:p>
            <a:r>
              <a:rPr lang="it-IT" sz="1900" dirty="0"/>
              <a:t>Considerare le varie funzioni  della comunicazione scritta</a:t>
            </a:r>
          </a:p>
          <a:p>
            <a:pPr>
              <a:buNone/>
            </a:pPr>
            <a:endParaRPr lang="it-IT" sz="1900" dirty="0"/>
          </a:p>
          <a:p>
            <a:r>
              <a:rPr lang="it-IT" sz="1900" dirty="0"/>
              <a:t>Lavorare su tracce vincolate </a:t>
            </a:r>
          </a:p>
          <a:p>
            <a:pPr>
              <a:buNone/>
            </a:pPr>
            <a:endParaRPr lang="it-IT" sz="1900" dirty="0"/>
          </a:p>
          <a:p>
            <a:r>
              <a:rPr lang="it-IT" sz="1900" dirty="0"/>
              <a:t>Avere obiettivi sia personali che “sociali” ( della classe), con valutazioni conseguenti</a:t>
            </a:r>
          </a:p>
          <a:p>
            <a:pPr>
              <a:buNone/>
            </a:pPr>
            <a:endParaRPr lang="it-IT" sz="1900" dirty="0"/>
          </a:p>
          <a:p>
            <a:r>
              <a:rPr lang="it-IT" sz="1900" dirty="0"/>
              <a:t>Imitare consapevolmente chi scrive bene</a:t>
            </a:r>
          </a:p>
          <a:p>
            <a:endParaRPr lang="it-IT" sz="1900" dirty="0"/>
          </a:p>
          <a:p>
            <a:r>
              <a:rPr lang="it-IT" sz="1900" dirty="0"/>
              <a:t>Distinguere la scrittura di testi propri dalla scrittura di testi sulla base di altri testi</a:t>
            </a:r>
          </a:p>
          <a:p>
            <a:endParaRPr lang="it-IT" sz="1900" dirty="0"/>
          </a:p>
          <a:p>
            <a:pPr>
              <a:buNone/>
            </a:pPr>
            <a:r>
              <a:rPr lang="it-IT" sz="1900" dirty="0"/>
              <a:t>N.B. si veda  il decreto ministeriale  741/ 2017 sul nuovo esame  di SSPG- sezione prova scritta di italiano) </a:t>
            </a:r>
          </a:p>
          <a:p>
            <a:pPr>
              <a:buNone/>
            </a:pPr>
            <a:endParaRPr lang="it-IT" sz="1900" dirty="0"/>
          </a:p>
          <a:p>
            <a:pPr>
              <a:buNone/>
            </a:pPr>
            <a:r>
              <a:rPr lang="it-IT" sz="1900" dirty="0"/>
              <a:t> 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22</a:t>
            </a:fld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46064" cy="936104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2.c.2.  Scrivere testi propri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600" y="1484784"/>
            <a:ext cx="7962088" cy="5112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000" dirty="0"/>
              <a:t>P</a:t>
            </a:r>
            <a:r>
              <a:rPr lang="it-IT" sz="2000" u="sng" dirty="0"/>
              <a:t>er quanto riguarda i testi propri : </a:t>
            </a:r>
          </a:p>
          <a:p>
            <a:pPr>
              <a:buNone/>
            </a:pPr>
            <a:endParaRPr lang="it-IT" sz="2000" u="sng" dirty="0"/>
          </a:p>
          <a:p>
            <a:r>
              <a:rPr lang="it-IT" sz="1800" dirty="0"/>
              <a:t>Apprendere le operazioni specifiche del comporre testi narrativi,  espressivi (diari, lettere personali),  espositivi (relazioni, </a:t>
            </a:r>
            <a:r>
              <a:rPr lang="it-IT" sz="1800" i="1" dirty="0"/>
              <a:t>cronache</a:t>
            </a:r>
            <a:r>
              <a:rPr lang="it-IT" sz="1800" dirty="0"/>
              <a:t>, testi di istruzione e regolamentazione, altri testi funzionali),  argomentativi (con tesi e prove di varia natura a sostegno),  riflessivi e di valutazione (su testi e opere di varia tipologia)</a:t>
            </a:r>
          </a:p>
          <a:p>
            <a:pPr>
              <a:buNone/>
            </a:pPr>
            <a:r>
              <a:rPr lang="it-IT" sz="1800" dirty="0"/>
              <a:t> </a:t>
            </a:r>
          </a:p>
          <a:p>
            <a:r>
              <a:rPr lang="it-IT" sz="1800" dirty="0"/>
              <a:t>Considerare le diverse operazioni del comporre testi continui, non continui, misti ( anche in forma di ipertesto)</a:t>
            </a:r>
          </a:p>
          <a:p>
            <a:pPr>
              <a:buNone/>
            </a:pPr>
            <a:endParaRPr lang="it-IT" sz="1800" dirty="0"/>
          </a:p>
          <a:p>
            <a:r>
              <a:rPr lang="it-IT" sz="1800" dirty="0"/>
              <a:t>Considerare che i testi scritti debbono essere comprensibili al lettore, attraverso un’organizzazione e un uso (consapevole ) delle regole di scrittura </a:t>
            </a:r>
          </a:p>
          <a:p>
            <a:pPr>
              <a:buNone/>
            </a:pPr>
            <a:endParaRPr lang="it-IT" sz="2000" u="sng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err="1"/>
              <a:t>elvira</a:t>
            </a:r>
            <a:r>
              <a:rPr lang="it-IT" dirty="0"/>
              <a:t> </a:t>
            </a:r>
            <a:r>
              <a:rPr lang="it-IT" dirty="0" err="1"/>
              <a:t>zuin</a:t>
            </a:r>
            <a:r>
              <a:rPr lang="it-IT" dirty="0"/>
              <a:t>  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23</a:t>
            </a:fld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02048" cy="922114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2.c.3. Scrivere testi sulla base di altri testi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1800" dirty="0"/>
              <a:t>Imparare a scrivere testi sulla base di altri testi è importante quanto scrivere testi propri, e significa: </a:t>
            </a:r>
          </a:p>
          <a:p>
            <a:pPr>
              <a:buNone/>
            </a:pPr>
            <a:endParaRPr lang="it-IT" sz="2200" dirty="0"/>
          </a:p>
          <a:p>
            <a:r>
              <a:rPr lang="it-IT" sz="1800" dirty="0"/>
              <a:t>Apprendere le operazioni specifiche del comporre  parafrasi e riassunti vari su testi di diversa tipologia, </a:t>
            </a:r>
            <a:r>
              <a:rPr lang="it-IT" sz="1800" b="1" dirty="0"/>
              <a:t>sulla base di criteri propri o indicati da altri</a:t>
            </a:r>
          </a:p>
          <a:p>
            <a:endParaRPr lang="it-IT" sz="1800" dirty="0"/>
          </a:p>
          <a:p>
            <a:r>
              <a:rPr lang="it-IT" sz="1800" dirty="0"/>
              <a:t>Apprendere a schematizzare  e prendere appunti in vario modo (nella primaria </a:t>
            </a:r>
            <a:r>
              <a:rPr lang="it-IT" sz="1800" b="1" dirty="0"/>
              <a:t>seguendo le indicazioni dell’insegnante</a:t>
            </a:r>
            <a:r>
              <a:rPr lang="it-IT" sz="1800" dirty="0"/>
              <a:t>) </a:t>
            </a:r>
          </a:p>
          <a:p>
            <a:pPr>
              <a:buNone/>
            </a:pPr>
            <a:endParaRPr lang="it-IT" sz="1800" dirty="0"/>
          </a:p>
          <a:p>
            <a:r>
              <a:rPr lang="it-IT" sz="1800" dirty="0"/>
              <a:t>Apprendere a riscrivere – espandere / trasformare / convertire -  testi altrui (narrativi, poetici, espositivi …; </a:t>
            </a:r>
            <a:r>
              <a:rPr lang="it-IT" sz="1800" i="1" dirty="0"/>
              <a:t>dall’orale allo scritto e viceversa</a:t>
            </a:r>
            <a:r>
              <a:rPr lang="it-IT" sz="1800" dirty="0"/>
              <a:t>) </a:t>
            </a:r>
            <a:r>
              <a:rPr lang="it-IT" sz="1800" b="1" dirty="0"/>
              <a:t>sulla base di vincoli o consegne, senza tradirne il significato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24</a:t>
            </a:fld>
            <a:endParaRPr 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922114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2.d.1. La competenza di riflessione sulla lingua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1484784"/>
            <a:ext cx="7746064" cy="4763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u="sng" dirty="0"/>
              <a:t>La riflessione sulla lingua</a:t>
            </a:r>
            <a:r>
              <a:rPr lang="it-IT" sz="1800" dirty="0"/>
              <a:t>: </a:t>
            </a:r>
            <a:r>
              <a:rPr lang="it-IT" sz="1800" i="1" dirty="0"/>
              <a:t>un modus operandi per tutte le competenze linguistiche e un ambito specifico per l’ osservazione scientifica dei fenomeni, la ricerca e la scoperta </a:t>
            </a:r>
          </a:p>
          <a:p>
            <a:pPr>
              <a:buNone/>
            </a:pPr>
            <a:endParaRPr lang="it-IT" sz="1800" i="1" dirty="0"/>
          </a:p>
          <a:p>
            <a:pPr>
              <a:buNone/>
            </a:pPr>
            <a:r>
              <a:rPr lang="it-IT" sz="1800" u="sng" dirty="0"/>
              <a:t>La grammatica esplicita</a:t>
            </a:r>
            <a:r>
              <a:rPr lang="it-IT" sz="1800" dirty="0"/>
              <a:t>:  didattica intenzionale, progressiva e consequenziale  distribuita negli 8 anni, dell’istruzione ,  </a:t>
            </a:r>
            <a:r>
              <a:rPr lang="it-IT" sz="1800" b="1" dirty="0"/>
              <a:t>per le grammatiche </a:t>
            </a:r>
            <a:r>
              <a:rPr lang="it-IT" sz="1800" b="1" i="1" dirty="0"/>
              <a:t>dell’oralità, della scrittura, dei testi </a:t>
            </a:r>
          </a:p>
          <a:p>
            <a:r>
              <a:rPr lang="it-IT" sz="1800" dirty="0"/>
              <a:t>Dell’oralità: regole dell’ascolto e del parlato, caratteri della lingua orale;  fonetica / fonologia – prosodia;  parti della sintassi;  lessico</a:t>
            </a:r>
          </a:p>
          <a:p>
            <a:r>
              <a:rPr lang="it-IT" sz="1800" dirty="0"/>
              <a:t>Della scrittura: regole inerenti la forma delle parole e la combinazione delle parole nella frase semplice e complessa; caratteri della lingua scritta; ortografia e  alcune parti della morfologia e della sintassi;  lessico</a:t>
            </a:r>
          </a:p>
          <a:p>
            <a:r>
              <a:rPr lang="it-IT" sz="1800" dirty="0"/>
              <a:t>Dei testi: organizzazione  e punteggiatura (o elementi sostitutivi nella lingua orale), caratteri specifici delle varie tipologie di testi orali e scritti trattati a scuola; pragmatica;  criteri di testualità e varietà dei testi;  lessico </a:t>
            </a:r>
          </a:p>
          <a:p>
            <a:endParaRPr lang="it-IT" sz="1800" dirty="0"/>
          </a:p>
          <a:p>
            <a:pPr>
              <a:buNone/>
            </a:pPr>
            <a:endParaRPr lang="it-IT" sz="2000" dirty="0"/>
          </a:p>
          <a:p>
            <a:pPr>
              <a:buNone/>
            </a:pPr>
            <a:endParaRPr lang="it-IT" sz="2000" dirty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344816" cy="864096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2.d.2. La riflessione sulla lingua e gli usi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1412776"/>
            <a:ext cx="7674056" cy="4835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dirty="0"/>
              <a:t>Utilizzo,  come compito esplicitamente richiesto, della grammatica / delle grammatiche per operare  osservazioni e ricerche  sulla lingua,  sui testi orali  e scritti prodotti da altri,  sui testi  propri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Utilizzo, come compito esplicitamente  richiesto,   delle conoscenze e degli strumenti  della grammatica  (manuali e dizionari) per l’esercizio attivo e passivo  della lingua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La riflessione sulla lingua deve precedere, accompagnare o seguire gli usi, informali e scolastici della lingua?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i="1" dirty="0"/>
              <a:t>“La grammatica è già presente nelle mente del bambino a 3, 4 anni. Perché, allora, insegnarla a scuola? … quando?... Come?” (</a:t>
            </a:r>
            <a:r>
              <a:rPr lang="it-IT" sz="1800" dirty="0"/>
              <a:t>F. </a:t>
            </a:r>
            <a:r>
              <a:rPr lang="it-IT" sz="1800" dirty="0" err="1"/>
              <a:t>Sabatini</a:t>
            </a:r>
            <a:r>
              <a:rPr lang="it-IT" sz="1800" dirty="0"/>
              <a:t>) 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26</a:t>
            </a:fld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818072" cy="108498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I temi trattati e il curricolo di Bra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1412776"/>
            <a:ext cx="7498080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600" dirty="0"/>
              <a:t>Nel curricolo di Bra molti dei temi trattati sono presenti, articolati e correttamente tradotti in declinazioni orientate all’utilizzo didattico e valutativo </a:t>
            </a:r>
          </a:p>
          <a:p>
            <a:pPr>
              <a:buNone/>
            </a:pPr>
            <a:r>
              <a:rPr lang="it-IT" sz="1600" dirty="0"/>
              <a:t>Le  3 sezioni (traguardi, obiettivi e indicatori di valutazione)  se lette in corrispondenza, chiariscono l’una il significato dell’altra  </a:t>
            </a:r>
          </a:p>
          <a:p>
            <a:pPr>
              <a:buNone/>
            </a:pPr>
            <a:endParaRPr lang="it-IT" sz="1600" dirty="0"/>
          </a:p>
          <a:p>
            <a:pPr>
              <a:buNone/>
            </a:pPr>
            <a:r>
              <a:rPr lang="it-IT" sz="1600" dirty="0"/>
              <a:t>L’approfondimento sulla grammatica  con il relativo  esempio è illuminante: solo le motivazioni delle scelte e l’esemplificazione rendono  più probabilmente praticato il curricolo. </a:t>
            </a:r>
          </a:p>
          <a:p>
            <a:pPr>
              <a:buNone/>
            </a:pPr>
            <a:r>
              <a:rPr lang="it-IT" sz="1600" dirty="0"/>
              <a:t>Può essere utile presentare  nello stesso modo anche le altre competenze  e portare esempi di attività</a:t>
            </a:r>
          </a:p>
          <a:p>
            <a:pPr>
              <a:buNone/>
            </a:pPr>
            <a:endParaRPr lang="it-IT" sz="1600" dirty="0"/>
          </a:p>
          <a:p>
            <a:pPr>
              <a:buNone/>
            </a:pPr>
            <a:r>
              <a:rPr lang="it-IT" sz="1600" dirty="0"/>
              <a:t>Può essere utile integrare o precisare alcuni ambiti: la lingua orale con la sua “grammatica”;  la lingua trasmessa  e digitale;  la lettura e comprensione di testi misti; le operazioni specifiche del processo di scrittura e della scrittura da testi; il passaggio dal lessico </a:t>
            </a:r>
            <a:r>
              <a:rPr lang="it-IT" sz="1600" i="1" dirty="0"/>
              <a:t>concreto</a:t>
            </a:r>
            <a:r>
              <a:rPr lang="it-IT" sz="1600" dirty="0"/>
              <a:t> all’</a:t>
            </a:r>
            <a:r>
              <a:rPr lang="it-IT" sz="1600" i="1" dirty="0"/>
              <a:t>astratto</a:t>
            </a:r>
            <a:r>
              <a:rPr lang="it-IT" sz="1600" dirty="0"/>
              <a:t> , dal lessico q</a:t>
            </a:r>
            <a:r>
              <a:rPr lang="it-IT" sz="1600" i="1" dirty="0"/>
              <a:t>uotidiano</a:t>
            </a:r>
            <a:r>
              <a:rPr lang="it-IT" sz="1600" dirty="0"/>
              <a:t> allo </a:t>
            </a:r>
            <a:r>
              <a:rPr lang="it-IT" sz="1600" i="1" dirty="0"/>
              <a:t>specifico di alto uso; </a:t>
            </a:r>
            <a:r>
              <a:rPr lang="it-IT" sz="1600" dirty="0"/>
              <a:t>gli oggetti dell’insegnamento della grammatica nello sviluppo verticale del curricolo … </a:t>
            </a:r>
          </a:p>
          <a:p>
            <a:pPr>
              <a:buNone/>
            </a:pPr>
            <a:r>
              <a:rPr lang="it-IT" sz="1600" dirty="0"/>
              <a:t> N.B. Ma questi sono solo consigli! </a:t>
            </a:r>
          </a:p>
          <a:p>
            <a:pPr>
              <a:buNone/>
            </a:pPr>
            <a:endParaRPr lang="it-IT" sz="16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27</a:t>
            </a:fld>
            <a:endParaRPr lang="it-I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Alcune attenzioni cruciali nei vari segmenti di scuola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1600" dirty="0"/>
              <a:t>Nell’infanzia: la pronuncia dei suoni, e delle parole,  la prosodia, la formazione delle parole, la  costruzione della frase, lo sviluppo dell’abilità di ascolto attraverso la narrazione  dello stesso, l’emersione della grammatica “naturale”, la lingua “vista” e la scrittura spontanea, il mettere in parola e fissare in parola le esperienze … 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600" dirty="0"/>
              <a:t>Nella primaria: l’analisi della competenza orale in ingresso, lo sviluppo dell’oralità con la sua grammatica, l’ascolto e la produzione orale su vincoli, la scrittura manuale, l’imparare a riassumere testi narrativi e a parafrasare testi espositivi (ri-dire con le proprie parole), l’imparare a scrivere su modelli,  la comprensione di testi espositivi continui e non continui,  la scrittura di testi </a:t>
            </a:r>
            <a:r>
              <a:rPr lang="it-IT" sz="1600" dirty="0" err="1"/>
              <a:t>istruzionali</a:t>
            </a:r>
            <a:r>
              <a:rPr lang="it-IT" sz="1600" dirty="0"/>
              <a:t>, la grammatica della frase  … </a:t>
            </a:r>
          </a:p>
          <a:p>
            <a:pPr>
              <a:buNone/>
            </a:pPr>
            <a:endParaRPr lang="it-IT" sz="1600" dirty="0"/>
          </a:p>
          <a:p>
            <a:pPr>
              <a:buNone/>
            </a:pPr>
            <a:r>
              <a:rPr lang="it-IT" sz="1600" dirty="0"/>
              <a:t>Nella secondaria:  lo sviluppo della competenza orale dialogica (dialoghi, conversazioni a più voci, discussioni) e </a:t>
            </a:r>
            <a:r>
              <a:rPr lang="it-IT" sz="1600" dirty="0" err="1"/>
              <a:t>monologica</a:t>
            </a:r>
            <a:r>
              <a:rPr lang="it-IT" sz="1600" dirty="0"/>
              <a:t>  su vincoli propri o dati da altri,  la pratica delle “interrogazioni al testo”, la selezione consapevole delle informazioni su criteri propri o dati da altri, la gestione autonoma del processo di scrittura,  l’assunzione di obiettivi personali di scrittura accanto a quelli sociali,  l’approccio “alle varie grammatiche”, la trasformazione dei testi per canali/forme/registri, il riassunto dei testi espositivi …   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778098"/>
          </a:xfrm>
        </p:spPr>
        <p:txBody>
          <a:bodyPr>
            <a:normAutofit/>
          </a:bodyPr>
          <a:lstStyle/>
          <a:p>
            <a:r>
              <a:rPr lang="it-IT" sz="3200" dirty="0"/>
              <a:t>Materiali rilasciati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1640" y="1196752"/>
            <a:ext cx="7602048" cy="5051648"/>
          </a:xfrm>
        </p:spPr>
        <p:txBody>
          <a:bodyPr>
            <a:normAutofit/>
          </a:bodyPr>
          <a:lstStyle/>
          <a:p>
            <a:pPr marL="596646" indent="-514350">
              <a:buAutoNum type="arabicPeriod"/>
            </a:pPr>
            <a:endParaRPr lang="it-IT" sz="1800" dirty="0"/>
          </a:p>
          <a:p>
            <a:pPr marL="596646" indent="-514350">
              <a:buAutoNum type="arabicPeriod"/>
            </a:pPr>
            <a:r>
              <a:rPr lang="it-IT" sz="1800" dirty="0"/>
              <a:t>Articoli  di F. </a:t>
            </a:r>
            <a:r>
              <a:rPr lang="it-IT" sz="1800" dirty="0" err="1"/>
              <a:t>Sabatini</a:t>
            </a:r>
            <a:r>
              <a:rPr lang="it-IT" sz="1800" dirty="0"/>
              <a:t> (Materiale grigio: non diffondere!)</a:t>
            </a:r>
          </a:p>
          <a:p>
            <a:pPr marL="596646" indent="-514350">
              <a:buAutoNum type="arabicPeriod"/>
            </a:pPr>
            <a:r>
              <a:rPr lang="it-IT" sz="1800" dirty="0"/>
              <a:t>Sintesi sui tratti evolutivi della lingua italiana (</a:t>
            </a:r>
            <a:r>
              <a:rPr lang="it-IT" sz="1800" dirty="0" err="1"/>
              <a:t>Zuin</a:t>
            </a:r>
            <a:r>
              <a:rPr lang="it-IT" sz="1800" dirty="0"/>
              <a:t> per IPRASE)</a:t>
            </a:r>
          </a:p>
          <a:p>
            <a:pPr marL="596646" indent="-514350">
              <a:buAutoNum type="arabicPeriod"/>
            </a:pPr>
            <a:r>
              <a:rPr lang="it-IT" sz="1800" dirty="0"/>
              <a:t>Bibliografia sull’evoluzione della lingua italiana</a:t>
            </a:r>
          </a:p>
          <a:p>
            <a:pPr marL="596646" indent="-514350">
              <a:buAutoNum type="arabicPeriod"/>
            </a:pPr>
            <a:r>
              <a:rPr lang="it-IT" sz="1800" dirty="0"/>
              <a:t>L’efficacia comunicativa (intervista a </a:t>
            </a:r>
            <a:r>
              <a:rPr lang="it-IT" sz="1800" dirty="0" err="1"/>
              <a:t>Vallauri</a:t>
            </a:r>
            <a:r>
              <a:rPr lang="it-IT" sz="1800" dirty="0"/>
              <a:t>) </a:t>
            </a:r>
          </a:p>
          <a:p>
            <a:pPr marL="596646" indent="-514350">
              <a:buAutoNum type="arabicPeriod"/>
            </a:pPr>
            <a:r>
              <a:rPr lang="it-IT" sz="1800" dirty="0"/>
              <a:t>L’Italiano contemporaneo e la didattica (</a:t>
            </a:r>
            <a:r>
              <a:rPr lang="it-IT" sz="1800" dirty="0" err="1"/>
              <a:t>Zuin</a:t>
            </a:r>
            <a:r>
              <a:rPr lang="it-IT" sz="1800" dirty="0"/>
              <a:t>, su </a:t>
            </a:r>
            <a:r>
              <a:rPr lang="it-IT" sz="1800" i="1" dirty="0"/>
              <a:t>La scuola e l’uomo)</a:t>
            </a:r>
          </a:p>
          <a:p>
            <a:pPr marL="596646" indent="-514350">
              <a:buAutoNum type="arabicPeriod"/>
            </a:pPr>
            <a:r>
              <a:rPr lang="it-IT" sz="1800" dirty="0"/>
              <a:t>Esempio di </a:t>
            </a:r>
            <a:r>
              <a:rPr lang="it-IT" sz="1800" i="1" dirty="0"/>
              <a:t>Unità di apprendimento sull’oralità – </a:t>
            </a:r>
            <a:r>
              <a:rPr lang="it-IT" sz="1800" dirty="0"/>
              <a:t>Biennio infanzia /prima primaria </a:t>
            </a:r>
          </a:p>
          <a:p>
            <a:pPr marL="596646" indent="-514350">
              <a:buAutoNum type="arabicPeriod"/>
            </a:pPr>
            <a:r>
              <a:rPr lang="it-IT" sz="1800" dirty="0"/>
              <a:t>Tabella esemplificativa per il riassunto di testi narrativi per la primaria</a:t>
            </a:r>
          </a:p>
          <a:p>
            <a:pPr marL="596646" indent="-514350">
              <a:buAutoNum type="arabicPeriod"/>
            </a:pPr>
            <a:r>
              <a:rPr lang="it-IT" sz="1800" dirty="0"/>
              <a:t>Il nuovo esame di italiano (</a:t>
            </a:r>
            <a:r>
              <a:rPr lang="it-IT" sz="1800" dirty="0" err="1"/>
              <a:t>Zuin</a:t>
            </a:r>
            <a:r>
              <a:rPr lang="it-IT" sz="1800" dirty="0"/>
              <a:t>, sul blog  </a:t>
            </a:r>
            <a:r>
              <a:rPr lang="it-IT" sz="1800" dirty="0" err="1"/>
              <a:t>laletteraturaenoi</a:t>
            </a:r>
            <a:r>
              <a:rPr lang="it-IT" sz="1800"/>
              <a:t>)  </a:t>
            </a:r>
            <a:endParaRPr lang="it-IT" sz="1800" dirty="0"/>
          </a:p>
          <a:p>
            <a:pPr marL="596646" indent="-514350">
              <a:buAutoNum type="arabicPeriod"/>
            </a:pPr>
            <a:endParaRPr lang="it-IT" sz="1800" dirty="0"/>
          </a:p>
          <a:p>
            <a:pPr marL="596646" indent="-514350">
              <a:buAutoNum type="arabicPeriod"/>
            </a:pPr>
            <a:endParaRPr lang="it-IT" sz="1800" dirty="0"/>
          </a:p>
          <a:p>
            <a:pPr marL="596646" indent="-514350">
              <a:buNone/>
            </a:pPr>
            <a:endParaRPr lang="it-IT" sz="1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29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643192" cy="634082"/>
          </a:xfrm>
        </p:spPr>
        <p:txBody>
          <a:bodyPr>
            <a:noAutofit/>
          </a:bodyPr>
          <a:lstStyle/>
          <a:p>
            <a:pPr algn="ctr"/>
            <a:r>
              <a:rPr lang="it-IT" sz="2400" dirty="0"/>
              <a:t>1.a.1.  Il processo di sviluppo delle competenze linguistiche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980728"/>
            <a:ext cx="7643192" cy="554461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it-IT" sz="1600" b="1" dirty="0"/>
          </a:p>
          <a:p>
            <a:pPr>
              <a:lnSpc>
                <a:spcPct val="80000"/>
              </a:lnSpc>
              <a:buNone/>
            </a:pPr>
            <a:r>
              <a:rPr lang="it-IT" sz="1800" b="1" dirty="0"/>
              <a:t>La lingua materna/lingua di casa /lingua nativa  si apprende in modo naturale, </a:t>
            </a:r>
            <a:r>
              <a:rPr lang="it-IT" sz="1800" dirty="0"/>
              <a:t>spesso inconsapevole, attraverso l’ascolto e la progressiva strutturazione (per prove ed errori) del parlato. </a:t>
            </a:r>
          </a:p>
          <a:p>
            <a:pPr>
              <a:lnSpc>
                <a:spcPct val="80000"/>
              </a:lnSpc>
              <a:buNone/>
            </a:pPr>
            <a:endParaRPr lang="it-IT" sz="1800" dirty="0"/>
          </a:p>
          <a:p>
            <a:pPr>
              <a:lnSpc>
                <a:spcPct val="80000"/>
              </a:lnSpc>
              <a:buNone/>
            </a:pPr>
            <a:r>
              <a:rPr lang="it-IT" sz="1800" i="1" dirty="0"/>
              <a:t>Nell’acquisizione naturale molto significativi sono:</a:t>
            </a:r>
          </a:p>
          <a:p>
            <a:pPr>
              <a:lnSpc>
                <a:spcPct val="80000"/>
              </a:lnSpc>
            </a:pPr>
            <a:r>
              <a:rPr lang="it-IT" sz="1800" dirty="0"/>
              <a:t>Il contesto comunicativo, con l’esposizione alla lingua parlata e trasmessa;  </a:t>
            </a:r>
          </a:p>
          <a:p>
            <a:pPr>
              <a:lnSpc>
                <a:spcPct val="80000"/>
              </a:lnSpc>
            </a:pPr>
            <a:r>
              <a:rPr lang="it-IT" sz="1800" dirty="0"/>
              <a:t>Gli elementi della lingua orale quali suoni (fonetica e fonologia), pronuncia, prosodia;</a:t>
            </a:r>
          </a:p>
          <a:p>
            <a:pPr>
              <a:lnSpc>
                <a:spcPct val="80000"/>
              </a:lnSpc>
            </a:pPr>
            <a:r>
              <a:rPr lang="it-IT" sz="1800" dirty="0"/>
              <a:t>L’esposizione a più lingue</a:t>
            </a:r>
          </a:p>
          <a:p>
            <a:pPr>
              <a:lnSpc>
                <a:spcPct val="80000"/>
              </a:lnSpc>
              <a:buNone/>
            </a:pPr>
            <a:endParaRPr lang="it-IT" sz="1800" dirty="0"/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 </a:t>
            </a:r>
            <a:r>
              <a:rPr lang="it-IT" sz="1800" i="1" dirty="0"/>
              <a:t>Nell’acquisizione naturale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si consolidano </a:t>
            </a:r>
            <a:r>
              <a:rPr lang="it-IT" sz="1800" b="1" dirty="0"/>
              <a:t>conoscenze</a:t>
            </a:r>
            <a:r>
              <a:rPr lang="it-IT" sz="1800" dirty="0"/>
              <a:t> (corrette o non corrette), </a:t>
            </a:r>
            <a:r>
              <a:rPr lang="it-IT" sz="1800" b="1" dirty="0"/>
              <a:t>abilità</a:t>
            </a:r>
            <a:r>
              <a:rPr lang="it-IT" sz="1800" dirty="0"/>
              <a:t> (operazioni  che si svolgono in modo efficace o non efficace) e </a:t>
            </a:r>
            <a:r>
              <a:rPr lang="it-IT" sz="1800" b="1" dirty="0"/>
              <a:t>rappresentazioni </a:t>
            </a:r>
            <a:r>
              <a:rPr lang="it-IT" sz="1800" dirty="0"/>
              <a:t>ingenue della lingua / della comunicazione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si costruiscono,  “naturalmente”,  </a:t>
            </a:r>
            <a:r>
              <a:rPr lang="it-IT" sz="1800" b="1" dirty="0"/>
              <a:t>concetti astratti su concetti concreti </a:t>
            </a:r>
            <a:r>
              <a:rPr lang="it-IT" sz="1800" dirty="0"/>
              <a:t>(</a:t>
            </a:r>
            <a:r>
              <a:rPr lang="it-IT" sz="1800" dirty="0" err="1"/>
              <a:t>Vigliocco</a:t>
            </a:r>
            <a:r>
              <a:rPr lang="it-IT" sz="1800" dirty="0"/>
              <a:t>) 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si struttura una grammatica della lingua (orale)  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si innescano, nell’uso della lingua, automatismi non controllabili </a:t>
            </a:r>
          </a:p>
          <a:p>
            <a:pPr>
              <a:lnSpc>
                <a:spcPct val="80000"/>
              </a:lnSpc>
              <a:buNone/>
            </a:pPr>
            <a:endParaRPr lang="it-IT" sz="1800" dirty="0"/>
          </a:p>
          <a:p>
            <a:pPr>
              <a:lnSpc>
                <a:spcPct val="80000"/>
              </a:lnSpc>
              <a:buNone/>
            </a:pPr>
            <a:endParaRPr lang="it-IT" sz="1400" dirty="0"/>
          </a:p>
          <a:p>
            <a:pPr>
              <a:buNone/>
            </a:pPr>
            <a:endParaRPr lang="it-IT" sz="1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2708920"/>
            <a:ext cx="7498080" cy="1143000"/>
          </a:xfrm>
        </p:spPr>
        <p:txBody>
          <a:bodyPr>
            <a:noAutofit/>
          </a:bodyPr>
          <a:lstStyle/>
          <a:p>
            <a:r>
              <a:rPr lang="it-IT" sz="3200" dirty="0"/>
              <a:t>Grazie per l’attenzione e buon fine scuola!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30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818072" cy="1012974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1.a.2.  Il processo di sviluppo delle competenze linguistiche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469160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endParaRPr lang="it-IT" sz="1800" b="1" dirty="0"/>
          </a:p>
          <a:p>
            <a:pPr>
              <a:lnSpc>
                <a:spcPct val="80000"/>
              </a:lnSpc>
              <a:buNone/>
            </a:pPr>
            <a:r>
              <a:rPr lang="it-IT" sz="1800" b="1" dirty="0"/>
              <a:t>Il bambino/la persona ascolta ma non sa </a:t>
            </a:r>
            <a:r>
              <a:rPr lang="it-IT" sz="1800" dirty="0"/>
              <a:t>che la comprensione è intervento attivo sul testo e interrogazione del testo; </a:t>
            </a:r>
            <a:r>
              <a:rPr lang="it-IT" sz="1800" b="1" dirty="0"/>
              <a:t>non sa</a:t>
            </a:r>
            <a:r>
              <a:rPr lang="it-IT" sz="1800" dirty="0"/>
              <a:t> che esistono tecniche per migliorare la comprensione</a:t>
            </a:r>
          </a:p>
          <a:p>
            <a:pPr>
              <a:lnSpc>
                <a:spcPct val="80000"/>
              </a:lnSpc>
              <a:buNone/>
            </a:pPr>
            <a:endParaRPr lang="it-IT" sz="1800" dirty="0"/>
          </a:p>
          <a:p>
            <a:pPr>
              <a:lnSpc>
                <a:spcPct val="80000"/>
              </a:lnSpc>
              <a:buNone/>
            </a:pPr>
            <a:r>
              <a:rPr lang="it-IT" sz="1800" b="1" dirty="0"/>
              <a:t>Parla, ma generalmente non sa </a:t>
            </a:r>
            <a:r>
              <a:rPr lang="it-IT" sz="1800" dirty="0"/>
              <a:t>che sta utilizzando uno strumento – la lingua  – frutto di convenzioni (lessicali, prosodiche, sintattiche, testuali) che rispetta / non rispetta    </a:t>
            </a:r>
          </a:p>
          <a:p>
            <a:pPr>
              <a:lnSpc>
                <a:spcPct val="80000"/>
              </a:lnSpc>
              <a:buNone/>
            </a:pPr>
            <a:endParaRPr lang="it-IT" sz="1800" dirty="0"/>
          </a:p>
          <a:p>
            <a:pPr>
              <a:lnSpc>
                <a:spcPct val="80000"/>
              </a:lnSpc>
              <a:buNone/>
            </a:pPr>
            <a:r>
              <a:rPr lang="it-IT" sz="1800" b="1" dirty="0"/>
              <a:t>Quando inizia a leggere e scrivere </a:t>
            </a:r>
            <a:r>
              <a:rPr lang="it-IT" sz="1800" dirty="0"/>
              <a:t>prende coscienza delle convenzioni grafiche, 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ma spesso </a:t>
            </a:r>
            <a:r>
              <a:rPr lang="it-IT" sz="1800" b="1" dirty="0"/>
              <a:t>trasferisce nel canale scritto </a:t>
            </a:r>
            <a:r>
              <a:rPr lang="it-IT" sz="1800" dirty="0"/>
              <a:t>le conoscenze e le abilità, le rappresentazioni e le regole della lingua e della comunicazione che ha acquisito attraverso il canale orale  </a:t>
            </a:r>
          </a:p>
          <a:p>
            <a:pPr algn="ctr">
              <a:lnSpc>
                <a:spcPct val="80000"/>
              </a:lnSpc>
              <a:buNone/>
            </a:pPr>
            <a:endParaRPr lang="it-IT" sz="1800" dirty="0"/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b="1" dirty="0"/>
              <a:t>La lingua appresa oralmente costituisce il deposito fondamentale di lingua nella nostra mente, quello cui accediamo sempre, anche quando utilizziamo la lingua scritta </a:t>
            </a:r>
            <a:r>
              <a:rPr lang="it-IT" sz="1800" b="1" i="1" dirty="0"/>
              <a:t>(</a:t>
            </a:r>
            <a:r>
              <a:rPr lang="it-IT" sz="1800" b="1" i="1" dirty="0" err="1"/>
              <a:t>Sabatini</a:t>
            </a:r>
            <a:r>
              <a:rPr lang="it-IT" sz="1800" b="1" i="1" dirty="0"/>
              <a:t>)</a:t>
            </a:r>
            <a:endParaRPr lang="it-IT" b="1" i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427168" cy="99412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1.a.3. … e la didattica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1412777"/>
            <a:ext cx="7787208" cy="46805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it-IT" sz="1800" i="1" dirty="0"/>
              <a:t>La mediazione didattica mira a:</a:t>
            </a:r>
          </a:p>
          <a:p>
            <a:pPr>
              <a:lnSpc>
                <a:spcPct val="80000"/>
              </a:lnSpc>
              <a:buNone/>
            </a:pPr>
            <a:endParaRPr lang="it-IT" sz="1800" i="1" dirty="0"/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rendere “l’ingenuo” cosciente dei processi di ascolto, lettura, espressione orale e scrittura e consegnare gli strumenti necessari a condurli efficacemente</a:t>
            </a:r>
          </a:p>
          <a:p>
            <a:pPr>
              <a:lnSpc>
                <a:spcPct val="80000"/>
              </a:lnSpc>
              <a:buNone/>
            </a:pPr>
            <a:endParaRPr lang="it-IT" sz="1800" dirty="0"/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attivare la </a:t>
            </a:r>
            <a:r>
              <a:rPr lang="it-IT" sz="1800" dirty="0" err="1"/>
              <a:t>metacognizione</a:t>
            </a:r>
            <a:r>
              <a:rPr lang="it-IT" sz="1800" dirty="0"/>
              <a:t> sulla lingua per sviluppare la capacità di osservarne i fenomeni e  riconoscere le regole (fonetiche - fonologiche, prosodiche, lessicali -semantiche, ortografiche,  morfologiche, metriche, sintattiche, testuali, pragmatiche)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sviluppare la consapevolezza della varietà degli usi linguistici e l’assunzione di responsabilità nell’uso della lingua</a:t>
            </a:r>
          </a:p>
          <a:p>
            <a:pPr>
              <a:lnSpc>
                <a:spcPct val="80000"/>
              </a:lnSpc>
              <a:buNone/>
            </a:pPr>
            <a:endParaRPr lang="it-IT" sz="1800" dirty="0"/>
          </a:p>
          <a:p>
            <a:pPr>
              <a:lnSpc>
                <a:spcPct val="80000"/>
              </a:lnSpc>
              <a:buNone/>
            </a:pPr>
            <a:r>
              <a:rPr lang="it-IT" sz="1800" dirty="0"/>
              <a:t>promuovere la capacità di fare scelte linguistiche, di adottare formalizzazioni diverse di uno stesso concetto, di comprendere e produrre linguaggio astratto dal concreto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776864" cy="792088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3100" dirty="0"/>
            </a:br>
            <a:br>
              <a:rPr lang="it-IT" sz="3100" dirty="0"/>
            </a:br>
            <a:r>
              <a:rPr lang="it-IT" sz="2700" dirty="0"/>
              <a:t>1.a.4. Il contesto: canali diversi (orale, scritto, trasmesso e digitale ) per la comunicazione, tra regole e usi</a:t>
            </a:r>
            <a:br>
              <a:rPr lang="it-IT" sz="2700" i="1" dirty="0"/>
            </a:br>
            <a:endParaRPr lang="it-IT" sz="27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000" dirty="0"/>
              <a:t>Alcune considerazioni di sfondo: </a:t>
            </a:r>
          </a:p>
          <a:p>
            <a:pPr>
              <a:buNone/>
            </a:pPr>
            <a:endParaRPr lang="it-IT" sz="2400" dirty="0"/>
          </a:p>
          <a:p>
            <a:r>
              <a:rPr lang="it-IT" sz="1800" dirty="0"/>
              <a:t>L’italiano è una lingua parlata, con conseguente arricchimento di contenuti, lessico, forme sintattiche e testuali</a:t>
            </a:r>
          </a:p>
          <a:p>
            <a:endParaRPr lang="it-IT" sz="1800" dirty="0"/>
          </a:p>
          <a:p>
            <a:r>
              <a:rPr lang="it-IT" sz="1800" dirty="0"/>
              <a:t>L’oralità, l’oralità “scritta”, l’oralità “trasmessa” sono ambiti di sperimentazione delle innovazioni, quindi di trasgressione delle regole; di fatto appaiono sregolati dal punto di vista del lessico, della sintassi, della morfologia</a:t>
            </a:r>
          </a:p>
          <a:p>
            <a:endParaRPr lang="it-IT" sz="1800" dirty="0"/>
          </a:p>
          <a:p>
            <a:r>
              <a:rPr lang="it-IT" sz="1800" dirty="0"/>
              <a:t>L’oralità  influenza la scrittura, canale che richiede di per sé più convenzionalità e su molti piani  </a:t>
            </a:r>
          </a:p>
          <a:p>
            <a:endParaRPr lang="it-IT" sz="1800" dirty="0"/>
          </a:p>
          <a:p>
            <a:r>
              <a:rPr lang="it-IT" sz="1800" dirty="0"/>
              <a:t>La didattica dell’oralità nella nostra scuola è tradizionalmente carente per vari motivi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A5EE491-3C32-4DBD-9DAB-FC9EDC0B6321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922114"/>
          </a:xfrm>
        </p:spPr>
        <p:txBody>
          <a:bodyPr>
            <a:normAutofit fontScale="90000"/>
          </a:bodyPr>
          <a:lstStyle/>
          <a:p>
            <a:pPr algn="ctr"/>
            <a:br>
              <a:rPr lang="it-IT" sz="3600" dirty="0"/>
            </a:br>
            <a:r>
              <a:rPr lang="it-IT" sz="3600" dirty="0"/>
              <a:t> </a:t>
            </a:r>
            <a:r>
              <a:rPr lang="it-IT" sz="3100" dirty="0"/>
              <a:t>1.a.5. Il contesto: il multi – plurilinguismo </a:t>
            </a:r>
            <a:br>
              <a:rPr lang="it-IT" sz="3100" dirty="0"/>
            </a:b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340768"/>
            <a:ext cx="7890080" cy="49076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it-IT" sz="2000" dirty="0"/>
          </a:p>
          <a:p>
            <a:pPr>
              <a:buNone/>
            </a:pPr>
            <a:r>
              <a:rPr lang="it-IT" sz="2000" dirty="0"/>
              <a:t>Il contesto multi - plurilingue ha delle conseguenze sul processo di apprendimento della lingua</a:t>
            </a:r>
          </a:p>
          <a:p>
            <a:pPr>
              <a:buNone/>
            </a:pPr>
            <a:r>
              <a:rPr lang="it-IT" sz="2000" dirty="0"/>
              <a:t>“</a:t>
            </a:r>
            <a:r>
              <a:rPr lang="it-IT" sz="2000" i="1" dirty="0"/>
              <a:t>Gli svantaggi, stando alle più recenti scoperte, sembrano circoscritti ad un minor numero di termini padroneggiati all’interno di ciascun ambito linguistico, i vantaggi consistono invece in una maggiore capacità di monitorare il linguaggio,  inibire informazioni irrilevanti, focalizzare l’attenzione ed elaborare pensiero strategico.  </a:t>
            </a:r>
          </a:p>
          <a:p>
            <a:pPr>
              <a:buNone/>
            </a:pPr>
            <a:r>
              <a:rPr lang="it-IT" sz="2000" i="1" dirty="0"/>
              <a:t>La competenza acquisita nella lingua/nelle lingue di casa costituisce in ogni caso la base per sviluppare competenze in tutte le altre lingue. L’apprendimento di lingue seconde, soprattutto se precoce, oltre a promuovere saperi e abilità in quegli ambiti linguistici, può sviluppare una maggiore capacità di osservare, analizzare, comparare i fenomeni linguistici e un ritorno più consapevole all’utilizzo della stessa lingua di casa.  Ancora, l’apprendimento delle lingue seconde, per la difficoltà intrinseca che comportano l’ascoltare, il parlare, il leggere e lo scrivere ciò che si conosce poco, costituisce un luogo privilegiato per far riconoscere e, quindi, controllare e valutare, tutte le operazioni mentali che si compiono, tutte le strategie che generalmente si adottano in modo spontaneo, inconsapevole e automatico nella lingua di casa</a:t>
            </a:r>
            <a:r>
              <a:rPr lang="it-IT" sz="2000" dirty="0"/>
              <a:t>.” ( da </a:t>
            </a:r>
            <a:r>
              <a:rPr lang="it-IT" sz="2000" i="1" dirty="0"/>
              <a:t>Premessa alle Lingue – Indicazioni per il curricolo</a:t>
            </a:r>
            <a:r>
              <a:rPr lang="it-IT" sz="2000" dirty="0"/>
              <a:t>,  Provincia Autonoma di Bolzano, 2016)   </a:t>
            </a:r>
          </a:p>
          <a:p>
            <a:pPr>
              <a:buNone/>
            </a:pPr>
            <a:endParaRPr lang="it-IT" sz="2000" dirty="0"/>
          </a:p>
          <a:p>
            <a:pPr>
              <a:buNone/>
            </a:pP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E9F3-202D-4567-B22F-13C4B9B31DD7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066130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Due concetti guida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000" dirty="0"/>
          </a:p>
          <a:p>
            <a:pPr>
              <a:buNone/>
            </a:pPr>
            <a:r>
              <a:rPr lang="it-IT" sz="1800" dirty="0"/>
              <a:t>I concetti guida per la comprensione del fenomeno e l’intervento didattico: la complessità e la varietà 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“</a:t>
            </a:r>
            <a:r>
              <a:rPr lang="it-IT" sz="1800" i="1" dirty="0"/>
              <a:t>La complessità è data essenzialmente dal multilinguismo (in una regione o ambito territoriale insistono più comunità linguistiche) e dal plurilinguismo (gli individui usano più di una lingua: sono bilingui o </a:t>
            </a:r>
            <a:r>
              <a:rPr lang="it-IT" sz="1800" i="1" dirty="0" err="1"/>
              <a:t>trilingui</a:t>
            </a:r>
            <a:r>
              <a:rPr lang="it-IT" sz="1800" i="1" dirty="0"/>
              <a:t> per nascita, oppure sono monolingui quanto a lingua Prima, ma ne conoscono anche altre) che caratterizza le società attuali. La varietà attiene al tipo di percorso, momento, contesto in cui è maturato l’apprendimento di una lingua</a:t>
            </a:r>
            <a:r>
              <a:rPr lang="it-IT" sz="1800" dirty="0"/>
              <a:t>” (Op. cit.)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994122"/>
          </a:xfrm>
        </p:spPr>
        <p:txBody>
          <a:bodyPr>
            <a:normAutofit/>
          </a:bodyPr>
          <a:lstStyle/>
          <a:p>
            <a:pPr algn="ctr"/>
            <a:r>
              <a:rPr lang="it-IT" sz="2800" dirty="0"/>
              <a:t>1.a.6. Che cosa è importante conoscere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556792"/>
            <a:ext cx="7643192" cy="4569371"/>
          </a:xfrm>
        </p:spPr>
        <p:txBody>
          <a:bodyPr>
            <a:normAutofit/>
          </a:bodyPr>
          <a:lstStyle/>
          <a:p>
            <a:pPr>
              <a:buNone/>
            </a:pPr>
            <a:endParaRPr lang="it-IT" sz="2000" dirty="0"/>
          </a:p>
          <a:p>
            <a:pPr>
              <a:buNone/>
            </a:pPr>
            <a:r>
              <a:rPr lang="it-IT" sz="1800" dirty="0"/>
              <a:t>Il processo di apprendimento naturale della lingua degli allievi: plurilinguismo dialetto e lingua - due lingue – tre lingue, monolinguismo, </a:t>
            </a:r>
            <a:r>
              <a:rPr lang="it-IT" sz="1800" dirty="0" err="1"/>
              <a:t>monolinguismo</a:t>
            </a:r>
            <a:r>
              <a:rPr lang="it-IT" sz="1800" dirty="0"/>
              <a:t> di casa e lingua seconda …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Gli usi linguistici nella lingua di casa: narrazioni, esposizione ai media …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La tipologia della lingua di casa: flessiva, agglutinante, isolante …</a:t>
            </a:r>
          </a:p>
          <a:p>
            <a:pPr>
              <a:buNone/>
            </a:pPr>
            <a:endParaRPr lang="it-IT" sz="1800" dirty="0"/>
          </a:p>
          <a:p>
            <a:pPr>
              <a:buNone/>
            </a:pPr>
            <a:r>
              <a:rPr lang="it-IT" sz="1800" dirty="0"/>
              <a:t>Le competenze linguistiche degli adulti di riferimento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E655-C47D-4863-A0FB-AB8C6D614EC7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elvira zuin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665</TotalTime>
  <Words>3659</Words>
  <Application>Microsoft Office PowerPoint</Application>
  <PresentationFormat>Presentazione su schermo (4:3)</PresentationFormat>
  <Paragraphs>338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5" baseType="lpstr">
      <vt:lpstr>Calibri</vt:lpstr>
      <vt:lpstr>Gill Sans MT</vt:lpstr>
      <vt:lpstr>Verdana</vt:lpstr>
      <vt:lpstr>Wingdings 2</vt:lpstr>
      <vt:lpstr>Solstizio</vt:lpstr>
      <vt:lpstr>Lo sviluppo delle competenze linguistiche   Evoluzione della lingua italiana e ambiti fondamentali di attenzione per la didattica </vt:lpstr>
      <vt:lpstr>Temi dell’incontro </vt:lpstr>
      <vt:lpstr>1.a.1.  Il processo di sviluppo delle competenze linguistiche</vt:lpstr>
      <vt:lpstr>1.a.2.  Il processo di sviluppo delle competenze linguistiche</vt:lpstr>
      <vt:lpstr>1.a.3. … e la didattica  </vt:lpstr>
      <vt:lpstr>  1.a.4. Il contesto: canali diversi (orale, scritto, trasmesso e digitale ) per la comunicazione, tra regole e usi </vt:lpstr>
      <vt:lpstr>  1.a.5. Il contesto: il multi – plurilinguismo  </vt:lpstr>
      <vt:lpstr>Due concetti guida </vt:lpstr>
      <vt:lpstr>1.a.6. Che cosa è importante conoscere </vt:lpstr>
      <vt:lpstr>1.b.1. L’Italiano contemporaneo</vt:lpstr>
      <vt:lpstr>1.b.2. Conseguenze  </vt:lpstr>
      <vt:lpstr>1.b.3. Prospettive e domande </vt:lpstr>
      <vt:lpstr>Presentazione standard di PowerPoint</vt:lpstr>
      <vt:lpstr>2.a.La competenza di interazione orale </vt:lpstr>
      <vt:lpstr>2.b. 1. La lettura e comprensione dei testi scritti</vt:lpstr>
      <vt:lpstr>Presentazione standard di PowerPoint</vt:lpstr>
      <vt:lpstr>2.b.2. Un testo da approfondire:  l’espositivo</vt:lpstr>
      <vt:lpstr>Presentazione standard di PowerPoint</vt:lpstr>
      <vt:lpstr>2.b.3. I testi espositivi e la didattica</vt:lpstr>
      <vt:lpstr>Ancora  due note:   Oggi più che mai comprendere i testi espositivi significa interrogarsi sulle fonti e la loro autorevolezza,  nonché gestire consapevolmente la lingua trasmessa   Dalla lettura dei testi espositivi si possono ricavare modelli per la scrittura, ma ciò quasi mai avviene per imitazione, in modo automatico e inconsapevole (Boscolo, Zuin) </vt:lpstr>
      <vt:lpstr>2. c.1. La competenza di scrittura </vt:lpstr>
      <vt:lpstr>Presentazione standard di PowerPoint</vt:lpstr>
      <vt:lpstr>2.c.2.  Scrivere testi propri</vt:lpstr>
      <vt:lpstr>2.c.3. Scrivere testi sulla base di altri testi</vt:lpstr>
      <vt:lpstr>2.d.1. La competenza di riflessione sulla lingua </vt:lpstr>
      <vt:lpstr>2.d.2. La riflessione sulla lingua e gli usi</vt:lpstr>
      <vt:lpstr>I temi trattati e il curricolo di Bra </vt:lpstr>
      <vt:lpstr>Alcune attenzioni cruciali nei vari segmenti di scuola </vt:lpstr>
      <vt:lpstr>Materiali rilasciati </vt:lpstr>
      <vt:lpstr>Grazie per l’attenzione e buon fine scuola!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 sviluppo delle competenze linguistiche nella SSPG Processi di apprendimento e nuclei fondamentali</dc:title>
  <dc:creator>ELVIRA</dc:creator>
  <cp:lastModifiedBy>Ing Garella</cp:lastModifiedBy>
  <cp:revision>83</cp:revision>
  <dcterms:created xsi:type="dcterms:W3CDTF">2016-09-03T06:27:22Z</dcterms:created>
  <dcterms:modified xsi:type="dcterms:W3CDTF">2018-05-04T05:34:46Z</dcterms:modified>
</cp:coreProperties>
</file>